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Lst>
  <p:sldSz cx="12192000" cy="6858000"/>
  <p:notesSz cx="6858000" cy="1857375"/>
  <p:embeddedFontLst>
    <p:embeddedFont>
      <p:font typeface="IBM Plex Mono SemiBold" panose="020B0709050203000203" pitchFamily="49" charset="0"/>
      <p:regular r:id="rId44"/>
      <p:bold r:id="rId45"/>
      <p:italic r:id="rId46"/>
      <p:boldItalic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j4Iwe7aUzqIshZPL1H3E+3F9WMfw=="/>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512" y="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56" Type="http://customschemas.google.com/relationships/presentationmetadata" Target="meta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1" name="Google Shape;151;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1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9" name="Google Shape;1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1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8" name="Google Shape;21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7" name="Google Shape;22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2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 name="Google Shape;9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p2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6" name="Google Shape;256;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p2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3" name="Google Shape;273;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p2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2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9" name="Google Shape;28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2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p3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1" name="Google Shape;321;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3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9" name="Google Shape;329;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3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3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p3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0" name="Google Shape;350;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3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3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4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p4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1" name="Google Shape;38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p4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9" name="Google Shape;38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4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4: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4" name="Google Shape;404;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5" name="Google Shape;405;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p4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2" name="Google Shape;412;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9" name="Google Shape;119;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Calibri"/>
              <a:buNone/>
            </a:pPr>
            <a:endParaRPr/>
          </a:p>
        </p:txBody>
      </p:sp>
      <p:sp>
        <p:nvSpPr>
          <p:cNvPr id="120" name="Google Shape;120;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4" name="Google Shape;134;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9: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1_Blank">
  <p:cSld name="1_Blank">
    <p:spTree>
      <p:nvGrpSpPr>
        <p:cNvPr id="1" name="Shape 11"/>
        <p:cNvGrpSpPr/>
        <p:nvPr/>
      </p:nvGrpSpPr>
      <p:grpSpPr>
        <a:xfrm>
          <a:off x="0" y="0"/>
          <a:ext cx="0" cy="0"/>
          <a:chOff x="0" y="0"/>
          <a:chExt cx="0" cy="0"/>
        </a:xfrm>
      </p:grpSpPr>
      <p:sp>
        <p:nvSpPr>
          <p:cNvPr id="12" name="Google Shape;12;p49"/>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marR="0" lvl="0" algn="ctr" rtl="0">
              <a:lnSpc>
                <a:spcPct val="90000"/>
              </a:lnSpc>
              <a:spcBef>
                <a:spcPts val="0"/>
              </a:spcBef>
              <a:spcAft>
                <a:spcPts val="0"/>
              </a:spcAft>
              <a:buClr>
                <a:srgbClr val="005493"/>
              </a:buClr>
              <a:buSzPts val="4800"/>
              <a:buFont typeface="IBM Plex Mono SemiBold"/>
              <a:buNone/>
              <a:defRPr sz="4800" b="0" i="0" u="none" strike="noStrike" cap="non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6"/>
        <p:cNvGrpSpPr/>
        <p:nvPr/>
      </p:nvGrpSpPr>
      <p:grpSpPr>
        <a:xfrm>
          <a:off x="0" y="0"/>
          <a:ext cx="0" cy="0"/>
          <a:chOff x="0" y="0"/>
          <a:chExt cx="0" cy="0"/>
        </a:xfrm>
      </p:grpSpPr>
      <p:sp>
        <p:nvSpPr>
          <p:cNvPr id="57" name="Google Shape;57;p5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8" name="Google Shape;58;p5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9" name="Google Shape;59;p58"/>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0" name="Google Shape;60;p5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1" name="Google Shape;61;p5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2" name="Google Shape;62;p5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3"/>
        <p:cNvGrpSpPr/>
        <p:nvPr/>
      </p:nvGrpSpPr>
      <p:grpSpPr>
        <a:xfrm>
          <a:off x="0" y="0"/>
          <a:ext cx="0" cy="0"/>
          <a:chOff x="0" y="0"/>
          <a:chExt cx="0" cy="0"/>
        </a:xfrm>
      </p:grpSpPr>
      <p:sp>
        <p:nvSpPr>
          <p:cNvPr id="64" name="Google Shape;64;p5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5" name="Google Shape;65;p59"/>
          <p:cNvSpPr>
            <a:spLocks noGrp="1"/>
          </p:cNvSpPr>
          <p:nvPr>
            <p:ph type="pic" idx="2"/>
          </p:nvPr>
        </p:nvSpPr>
        <p:spPr>
          <a:xfrm>
            <a:off x="5183188" y="987425"/>
            <a:ext cx="6172200" cy="4873625"/>
          </a:xfrm>
          <a:prstGeom prst="rect">
            <a:avLst/>
          </a:prstGeom>
          <a:noFill/>
          <a:ln>
            <a:noFill/>
          </a:ln>
        </p:spPr>
      </p:sp>
      <p:sp>
        <p:nvSpPr>
          <p:cNvPr id="66" name="Google Shape;66;p59"/>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7" name="Google Shape;67;p5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8" name="Google Shape;68;p5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9" name="Google Shape;69;p5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0"/>
        <p:cNvGrpSpPr/>
        <p:nvPr/>
      </p:nvGrpSpPr>
      <p:grpSpPr>
        <a:xfrm>
          <a:off x="0" y="0"/>
          <a:ext cx="0" cy="0"/>
          <a:chOff x="0" y="0"/>
          <a:chExt cx="0" cy="0"/>
        </a:xfrm>
      </p:grpSpPr>
      <p:sp>
        <p:nvSpPr>
          <p:cNvPr id="71" name="Google Shape;71;p6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2" name="Google Shape;72;p6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3" name="Google Shape;73;p6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4" name="Google Shape;74;p6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5" name="Google Shape;75;p6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6"/>
        <p:cNvGrpSpPr/>
        <p:nvPr/>
      </p:nvGrpSpPr>
      <p:grpSpPr>
        <a:xfrm>
          <a:off x="0" y="0"/>
          <a:ext cx="0" cy="0"/>
          <a:chOff x="0" y="0"/>
          <a:chExt cx="0" cy="0"/>
        </a:xfrm>
      </p:grpSpPr>
      <p:sp>
        <p:nvSpPr>
          <p:cNvPr id="77" name="Google Shape;77;p6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8" name="Google Shape;78;p6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9" name="Google Shape;79;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0" name="Google Shape;80;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1" name="Google Shape;81;p6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4"/>
        <p:cNvGrpSpPr/>
        <p:nvPr/>
      </p:nvGrpSpPr>
      <p:grpSpPr>
        <a:xfrm>
          <a:off x="0" y="0"/>
          <a:ext cx="0" cy="0"/>
          <a:chOff x="0" y="0"/>
          <a:chExt cx="0" cy="0"/>
        </a:xfrm>
      </p:grpSpPr>
      <p:sp>
        <p:nvSpPr>
          <p:cNvPr id="15" name="Google Shape;15;p5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51"/>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8" name="Google Shape;18;p51"/>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19" name="Google Shape;19;p5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0" name="Google Shape;20;p5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1" name="Google Shape;21;p5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Vertical Title and Text">
  <p:cSld name="1_Vertical Title and Text">
    <p:spTree>
      <p:nvGrpSpPr>
        <p:cNvPr id="1" name="Shape 22"/>
        <p:cNvGrpSpPr/>
        <p:nvPr/>
      </p:nvGrpSpPr>
      <p:grpSpPr>
        <a:xfrm>
          <a:off x="0" y="0"/>
          <a:ext cx="0" cy="0"/>
          <a:chOff x="0" y="0"/>
          <a:chExt cx="0" cy="0"/>
        </a:xfrm>
      </p:grpSpPr>
      <p:sp>
        <p:nvSpPr>
          <p:cNvPr id="23" name="Google Shape;23;p5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4" name="Google Shape;24;p5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5"/>
        <p:cNvGrpSpPr/>
        <p:nvPr/>
      </p:nvGrpSpPr>
      <p:grpSpPr>
        <a:xfrm>
          <a:off x="0" y="0"/>
          <a:ext cx="0" cy="0"/>
          <a:chOff x="0" y="0"/>
          <a:chExt cx="0" cy="0"/>
        </a:xfrm>
      </p:grpSpPr>
      <p:sp>
        <p:nvSpPr>
          <p:cNvPr id="26" name="Google Shape;26;p5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5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8" name="Google Shape;28;p5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5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1"/>
        <p:cNvGrpSpPr/>
        <p:nvPr/>
      </p:nvGrpSpPr>
      <p:grpSpPr>
        <a:xfrm>
          <a:off x="0" y="0"/>
          <a:ext cx="0" cy="0"/>
          <a:chOff x="0" y="0"/>
          <a:chExt cx="0" cy="0"/>
        </a:xfrm>
      </p:grpSpPr>
      <p:sp>
        <p:nvSpPr>
          <p:cNvPr id="32" name="Google Shape;32;p5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3" name="Google Shape;33;p5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5" name="Google Shape;35;p5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5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8"/>
        <p:cNvGrpSpPr/>
        <p:nvPr/>
      </p:nvGrpSpPr>
      <p:grpSpPr>
        <a:xfrm>
          <a:off x="0" y="0"/>
          <a:ext cx="0" cy="0"/>
          <a:chOff x="0" y="0"/>
          <a:chExt cx="0" cy="0"/>
        </a:xfrm>
      </p:grpSpPr>
      <p:sp>
        <p:nvSpPr>
          <p:cNvPr id="39" name="Google Shape;39;p5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0" name="Google Shape;40;p5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1" name="Google Shape;41;p5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2" name="Google Shape;42;p5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3" name="Google Shape;43;p5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5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5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6" name="Google Shape;46;p5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7"/>
        <p:cNvGrpSpPr/>
        <p:nvPr/>
      </p:nvGrpSpPr>
      <p:grpSpPr>
        <a:xfrm>
          <a:off x="0" y="0"/>
          <a:ext cx="0" cy="0"/>
          <a:chOff x="0" y="0"/>
          <a:chExt cx="0" cy="0"/>
        </a:xfrm>
      </p:grpSpPr>
      <p:sp>
        <p:nvSpPr>
          <p:cNvPr id="48" name="Google Shape;48;p5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9" name="Google Shape;49;p5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0" name="Google Shape;50;p5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5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2"/>
        <p:cNvGrpSpPr/>
        <p:nvPr/>
      </p:nvGrpSpPr>
      <p:grpSpPr>
        <a:xfrm>
          <a:off x="0" y="0"/>
          <a:ext cx="0" cy="0"/>
          <a:chOff x="0" y="0"/>
          <a:chExt cx="0" cy="0"/>
        </a:xfrm>
      </p:grpSpPr>
      <p:sp>
        <p:nvSpPr>
          <p:cNvPr id="53" name="Google Shape;53;p5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4" name="Google Shape;54;p5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5" name="Google Shape;55;p5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600" b="0" i="0" u="none" strike="noStrike" cap="none">
                <a:solidFill>
                  <a:srgbClr val="1C7DDB"/>
                </a:solidFill>
                <a:latin typeface="Arial"/>
                <a:ea typeface="Arial"/>
                <a:cs typeface="Arial"/>
                <a:sym typeface="Arial"/>
              </a:defRPr>
            </a:lvl1pPr>
            <a:lvl2pPr marL="0" marR="0" lvl="1" indent="0" algn="r" rtl="0">
              <a:spcBef>
                <a:spcPts val="0"/>
              </a:spcBef>
              <a:buNone/>
              <a:defRPr sz="1600" b="0" i="0" u="none" strike="noStrike" cap="none">
                <a:solidFill>
                  <a:srgbClr val="1C7DDB"/>
                </a:solidFill>
                <a:latin typeface="Arial"/>
                <a:ea typeface="Arial"/>
                <a:cs typeface="Arial"/>
                <a:sym typeface="Arial"/>
              </a:defRPr>
            </a:lvl2pPr>
            <a:lvl3pPr marL="0" marR="0" lvl="2" indent="0" algn="r" rtl="0">
              <a:spcBef>
                <a:spcPts val="0"/>
              </a:spcBef>
              <a:buNone/>
              <a:defRPr sz="1600" b="0" i="0" u="none" strike="noStrike" cap="none">
                <a:solidFill>
                  <a:srgbClr val="1C7DDB"/>
                </a:solidFill>
                <a:latin typeface="Arial"/>
                <a:ea typeface="Arial"/>
                <a:cs typeface="Arial"/>
                <a:sym typeface="Arial"/>
              </a:defRPr>
            </a:lvl3pPr>
            <a:lvl4pPr marL="0" marR="0" lvl="3" indent="0" algn="r" rtl="0">
              <a:spcBef>
                <a:spcPts val="0"/>
              </a:spcBef>
              <a:buNone/>
              <a:defRPr sz="1600" b="0" i="0" u="none" strike="noStrike" cap="none">
                <a:solidFill>
                  <a:srgbClr val="1C7DDB"/>
                </a:solidFill>
                <a:latin typeface="Arial"/>
                <a:ea typeface="Arial"/>
                <a:cs typeface="Arial"/>
                <a:sym typeface="Arial"/>
              </a:defRPr>
            </a:lvl4pPr>
            <a:lvl5pPr marL="0" marR="0" lvl="4" indent="0" algn="r" rtl="0">
              <a:spcBef>
                <a:spcPts val="0"/>
              </a:spcBef>
              <a:buNone/>
              <a:defRPr sz="1600" b="0" i="0" u="none" strike="noStrike" cap="none">
                <a:solidFill>
                  <a:srgbClr val="1C7DDB"/>
                </a:solidFill>
                <a:latin typeface="Arial"/>
                <a:ea typeface="Arial"/>
                <a:cs typeface="Arial"/>
                <a:sym typeface="Arial"/>
              </a:defRPr>
            </a:lvl5pPr>
            <a:lvl6pPr marL="0" marR="0" lvl="5" indent="0" algn="r" rtl="0">
              <a:spcBef>
                <a:spcPts val="0"/>
              </a:spcBef>
              <a:buNone/>
              <a:defRPr sz="1600" b="0" i="0" u="none" strike="noStrike" cap="none">
                <a:solidFill>
                  <a:srgbClr val="1C7DDB"/>
                </a:solidFill>
                <a:latin typeface="Arial"/>
                <a:ea typeface="Arial"/>
                <a:cs typeface="Arial"/>
                <a:sym typeface="Arial"/>
              </a:defRPr>
            </a:lvl6pPr>
            <a:lvl7pPr marL="0" marR="0" lvl="6" indent="0" algn="r" rtl="0">
              <a:spcBef>
                <a:spcPts val="0"/>
              </a:spcBef>
              <a:buNone/>
              <a:defRPr sz="1600" b="0" i="0" u="none" strike="noStrike" cap="none">
                <a:solidFill>
                  <a:srgbClr val="1C7DDB"/>
                </a:solidFill>
                <a:latin typeface="Arial"/>
                <a:ea typeface="Arial"/>
                <a:cs typeface="Arial"/>
                <a:sym typeface="Arial"/>
              </a:defRPr>
            </a:lvl7pPr>
            <a:lvl8pPr marL="0" marR="0" lvl="7" indent="0" algn="r" rtl="0">
              <a:spcBef>
                <a:spcPts val="0"/>
              </a:spcBef>
              <a:buNone/>
              <a:defRPr sz="1600" b="0" i="0" u="none" strike="noStrike" cap="none">
                <a:solidFill>
                  <a:srgbClr val="1C7DDB"/>
                </a:solidFill>
                <a:latin typeface="Arial"/>
                <a:ea typeface="Arial"/>
                <a:cs typeface="Arial"/>
                <a:sym typeface="Arial"/>
              </a:defRPr>
            </a:lvl8pPr>
            <a:lvl9pPr marL="0" marR="0" lvl="8" indent="0" algn="r" rtl="0">
              <a:spcBef>
                <a:spcPts val="0"/>
              </a:spcBef>
              <a:buNone/>
              <a:defRPr sz="1600" b="0" i="0" u="none" strike="noStrike" cap="none">
                <a:solidFill>
                  <a:srgbClr val="1C7DDB"/>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hyperlink" Target="https://colab.research.google.com/drive/1t6AAdDuHLeohyWQdqF4tSNu5zVCdO0Fm?usp=sharing" TargetMode="External"/><Relationship Id="rId4" Type="http://schemas.openxmlformats.org/officeDocument/2006/relationships/hyperlink" Target="https://en.wikipedia.org/wiki/List_of_Falcon_9_and_Falcon_Heavy_launches"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5"/>
        <p:cNvGrpSpPr/>
        <p:nvPr/>
      </p:nvGrpSpPr>
      <p:grpSpPr>
        <a:xfrm>
          <a:off x="0" y="0"/>
          <a:ext cx="0" cy="0"/>
          <a:chOff x="0" y="0"/>
          <a:chExt cx="0" cy="0"/>
        </a:xfrm>
      </p:grpSpPr>
      <p:sp>
        <p:nvSpPr>
          <p:cNvPr id="86" name="Google Shape;86;p1"/>
          <p:cNvSpPr txBox="1"/>
          <p:nvPr/>
        </p:nvSpPr>
        <p:spPr>
          <a:xfrm>
            <a:off x="888546" y="4568734"/>
            <a:ext cx="2514600" cy="9234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2"/>
                </a:solidFill>
              </a:rPr>
              <a:t>Alexander Rafael</a:t>
            </a:r>
            <a:endParaRPr sz="1800">
              <a:solidFill>
                <a:schemeClr val="lt2"/>
              </a:solidFill>
            </a:endParaRPr>
          </a:p>
          <a:p>
            <a:pPr marL="0" marR="0" lvl="0" indent="0" algn="l" rtl="0">
              <a:spcBef>
                <a:spcPts val="0"/>
              </a:spcBef>
              <a:spcAft>
                <a:spcPts val="0"/>
              </a:spcAft>
              <a:buNone/>
            </a:pPr>
            <a:endParaRPr sz="1800">
              <a:solidFill>
                <a:schemeClr val="lt2"/>
              </a:solidFill>
            </a:endParaRPr>
          </a:p>
          <a:p>
            <a:pPr marL="0" marR="0" lvl="0" indent="0" algn="l" rtl="0">
              <a:spcBef>
                <a:spcPts val="0"/>
              </a:spcBef>
              <a:spcAft>
                <a:spcPts val="0"/>
              </a:spcAft>
              <a:buNone/>
            </a:pPr>
            <a:r>
              <a:rPr lang="en-US" sz="1800">
                <a:solidFill>
                  <a:schemeClr val="lt2"/>
                </a:solidFill>
              </a:rPr>
              <a:t>29th March 2025</a:t>
            </a:r>
            <a:endParaRPr/>
          </a:p>
        </p:txBody>
      </p:sp>
      <p:pic>
        <p:nvPicPr>
          <p:cNvPr id="87" name="Google Shape;87;p1" descr="IBM Skills Network Logo - Horizontal-noai copy.png"/>
          <p:cNvPicPr preferRelativeResize="0"/>
          <p:nvPr/>
        </p:nvPicPr>
        <p:blipFill rotWithShape="1">
          <a:blip r:embed="rId4">
            <a:alphaModFix/>
          </a:blip>
          <a:srcRect/>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2"/>
        <p:cNvGrpSpPr/>
        <p:nvPr/>
      </p:nvGrpSpPr>
      <p:grpSpPr>
        <a:xfrm>
          <a:off x="0" y="0"/>
          <a:ext cx="0" cy="0"/>
          <a:chOff x="0" y="0"/>
          <a:chExt cx="0" cy="0"/>
        </a:xfrm>
      </p:grpSpPr>
      <p:sp>
        <p:nvSpPr>
          <p:cNvPr id="153" name="Google Shape;153;p1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10</a:t>
            </a:fld>
            <a:endParaRPr/>
          </a:p>
        </p:txBody>
      </p:sp>
      <p:sp>
        <p:nvSpPr>
          <p:cNvPr id="154" name="Google Shape;154;p10"/>
          <p:cNvSpPr txBox="1">
            <a:spLocks noGrp="1"/>
          </p:cNvSpPr>
          <p:nvPr>
            <p:ph type="body" idx="1"/>
          </p:nvPr>
        </p:nvSpPr>
        <p:spPr>
          <a:xfrm>
            <a:off x="6858532" y="1674375"/>
            <a:ext cx="4225500" cy="43512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0"/>
              </a:spcBef>
              <a:spcAft>
                <a:spcPts val="0"/>
              </a:spcAft>
              <a:buNone/>
            </a:pPr>
            <a:r>
              <a:rPr lang="en-US" sz="2000" dirty="0">
                <a:solidFill>
                  <a:srgbClr val="292929"/>
                </a:solidFill>
              </a:rPr>
              <a:t>There are several actions to wrangling the data : </a:t>
            </a:r>
            <a:endParaRPr sz="2000" dirty="0">
              <a:solidFill>
                <a:srgbClr val="292929"/>
              </a:solidFill>
            </a:endParaRPr>
          </a:p>
          <a:p>
            <a:pPr marL="457200" marR="0" lvl="0" indent="-355600" algn="r" rtl="0">
              <a:lnSpc>
                <a:spcPct val="90000"/>
              </a:lnSpc>
              <a:spcBef>
                <a:spcPts val="0"/>
              </a:spcBef>
              <a:spcAft>
                <a:spcPts val="0"/>
              </a:spcAft>
              <a:buClr>
                <a:srgbClr val="292929"/>
              </a:buClr>
              <a:buSzPts val="2000"/>
              <a:buAutoNum type="arabicPeriod"/>
            </a:pPr>
            <a:r>
              <a:rPr lang="en-US" sz="2000" b="1" dirty="0">
                <a:solidFill>
                  <a:srgbClr val="292929"/>
                </a:solidFill>
              </a:rPr>
              <a:t>NULL Values</a:t>
            </a:r>
            <a:r>
              <a:rPr lang="en-US" sz="2000" dirty="0">
                <a:solidFill>
                  <a:srgbClr val="292929"/>
                </a:solidFill>
              </a:rPr>
              <a:t>, the empty record on the observation. Knowing the number of NULL Values can ease the interpretation</a:t>
            </a:r>
            <a:endParaRPr sz="2000" dirty="0">
              <a:solidFill>
                <a:srgbClr val="292929"/>
              </a:solidFill>
            </a:endParaRPr>
          </a:p>
          <a:p>
            <a:pPr marL="457200" marR="0" lvl="0" indent="-355600" algn="r" rtl="0">
              <a:lnSpc>
                <a:spcPct val="90000"/>
              </a:lnSpc>
              <a:spcBef>
                <a:spcPts val="0"/>
              </a:spcBef>
              <a:spcAft>
                <a:spcPts val="0"/>
              </a:spcAft>
              <a:buClr>
                <a:srgbClr val="292929"/>
              </a:buClr>
              <a:buSzPts val="2000"/>
              <a:buAutoNum type="arabicPeriod"/>
            </a:pPr>
            <a:r>
              <a:rPr lang="en-US" sz="2000" b="1" dirty="0">
                <a:solidFill>
                  <a:srgbClr val="292929"/>
                </a:solidFill>
              </a:rPr>
              <a:t>Cardinality</a:t>
            </a:r>
            <a:r>
              <a:rPr lang="en-US" sz="2000" dirty="0">
                <a:solidFill>
                  <a:srgbClr val="292929"/>
                </a:solidFill>
              </a:rPr>
              <a:t>, which is the number of unique values in a category, to help find inconsistent data</a:t>
            </a:r>
            <a:endParaRPr sz="2000" dirty="0">
              <a:solidFill>
                <a:srgbClr val="292929"/>
              </a:solidFill>
            </a:endParaRPr>
          </a:p>
          <a:p>
            <a:pPr marL="457200" marR="0" lvl="0" indent="-355600" algn="r" rtl="0">
              <a:lnSpc>
                <a:spcPct val="90000"/>
              </a:lnSpc>
              <a:spcBef>
                <a:spcPts val="0"/>
              </a:spcBef>
              <a:spcAft>
                <a:spcPts val="0"/>
              </a:spcAft>
              <a:buClr>
                <a:srgbClr val="292929"/>
              </a:buClr>
              <a:buSzPts val="2000"/>
              <a:buAutoNum type="arabicPeriod"/>
            </a:pPr>
            <a:r>
              <a:rPr lang="en-US" sz="2000" b="1" dirty="0">
                <a:solidFill>
                  <a:srgbClr val="292929"/>
                </a:solidFill>
              </a:rPr>
              <a:t>Labelling, </a:t>
            </a:r>
            <a:r>
              <a:rPr lang="en-US" sz="2000" dirty="0">
                <a:solidFill>
                  <a:srgbClr val="292929"/>
                </a:solidFill>
              </a:rPr>
              <a:t>which is aggregating many label into a binary target label to ease the classification from small data </a:t>
            </a:r>
            <a:endParaRPr sz="2000" dirty="0">
              <a:solidFill>
                <a:srgbClr val="292929"/>
              </a:solidFill>
            </a:endParaRPr>
          </a:p>
          <a:p>
            <a:pPr marL="228600" marR="0" lvl="0" indent="-50800" algn="r" rtl="0">
              <a:lnSpc>
                <a:spcPct val="90000"/>
              </a:lnSpc>
              <a:spcBef>
                <a:spcPts val="1000"/>
              </a:spcBef>
              <a:spcAft>
                <a:spcPts val="0"/>
              </a:spcAft>
              <a:buClr>
                <a:schemeClr val="dk1"/>
              </a:buClr>
              <a:buSzPts val="2800"/>
              <a:buFont typeface="Arial"/>
              <a:buNone/>
            </a:pPr>
            <a:endParaRPr sz="2000" dirty="0">
              <a:solidFill>
                <a:schemeClr val="dk1"/>
              </a:solidFill>
              <a:latin typeface="Calibri"/>
              <a:ea typeface="Calibri"/>
              <a:cs typeface="Calibri"/>
              <a:sym typeface="Calibri"/>
            </a:endParaRPr>
          </a:p>
          <a:p>
            <a:pPr marL="228600" marR="0" lvl="0" indent="-50800" algn="r" rtl="0">
              <a:lnSpc>
                <a:spcPct val="90000"/>
              </a:lnSpc>
              <a:spcBef>
                <a:spcPts val="1000"/>
              </a:spcBef>
              <a:spcAft>
                <a:spcPts val="0"/>
              </a:spcAft>
              <a:buClr>
                <a:schemeClr val="dk1"/>
              </a:buClr>
              <a:buSzPts val="2800"/>
              <a:buFont typeface="Arial"/>
              <a:buNone/>
            </a:pPr>
            <a:endParaRPr sz="2000" dirty="0">
              <a:solidFill>
                <a:schemeClr val="dk1"/>
              </a:solidFill>
              <a:latin typeface="Calibri"/>
              <a:ea typeface="Calibri"/>
              <a:cs typeface="Calibri"/>
              <a:sym typeface="Calibri"/>
            </a:endParaRPr>
          </a:p>
        </p:txBody>
      </p:sp>
      <p:sp>
        <p:nvSpPr>
          <p:cNvPr id="155" name="Google Shape;155;p1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6" name="Google Shape;156;p10"/>
          <p:cNvPicPr preferRelativeResize="0"/>
          <p:nvPr/>
        </p:nvPicPr>
        <p:blipFill>
          <a:blip r:embed="rId4">
            <a:alphaModFix/>
          </a:blip>
          <a:stretch>
            <a:fillRect/>
          </a:stretch>
        </p:blipFill>
        <p:spPr>
          <a:xfrm>
            <a:off x="3097028" y="1349593"/>
            <a:ext cx="2295625" cy="5432200"/>
          </a:xfrm>
          <a:prstGeom prst="rect">
            <a:avLst/>
          </a:prstGeom>
          <a:noFill/>
          <a:ln>
            <a:noFill/>
          </a:ln>
        </p:spPr>
      </p:pic>
      <p:sp>
        <p:nvSpPr>
          <p:cNvPr id="2" name="Rectangle 1">
            <a:extLst>
              <a:ext uri="{FF2B5EF4-FFF2-40B4-BE49-F238E27FC236}">
                <a16:creationId xmlns:a16="http://schemas.microsoft.com/office/drawing/2014/main" id="{3352CEE0-FCE6-2BB6-128E-85494897131C}"/>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59043825-7E44-2FCA-C0ED-D47EC21D8DB1}"/>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0"/>
        <p:cNvGrpSpPr/>
        <p:nvPr/>
      </p:nvGrpSpPr>
      <p:grpSpPr>
        <a:xfrm>
          <a:off x="0" y="0"/>
          <a:ext cx="0" cy="0"/>
          <a:chOff x="0" y="0"/>
          <a:chExt cx="0" cy="0"/>
        </a:xfrm>
      </p:grpSpPr>
      <p:sp>
        <p:nvSpPr>
          <p:cNvPr id="161" name="Google Shape;161;p1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11</a:t>
            </a:fld>
            <a:endParaRPr/>
          </a:p>
        </p:txBody>
      </p:sp>
      <p:sp>
        <p:nvSpPr>
          <p:cNvPr id="162" name="Google Shape;162;p1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63" name="Google Shape;163;p11"/>
          <p:cNvPicPr preferRelativeResize="0"/>
          <p:nvPr/>
        </p:nvPicPr>
        <p:blipFill>
          <a:blip r:embed="rId4">
            <a:alphaModFix/>
          </a:blip>
          <a:stretch>
            <a:fillRect/>
          </a:stretch>
        </p:blipFill>
        <p:spPr>
          <a:xfrm>
            <a:off x="7911647" y="1321484"/>
            <a:ext cx="2009775" cy="5343525"/>
          </a:xfrm>
          <a:prstGeom prst="rect">
            <a:avLst/>
          </a:prstGeom>
          <a:noFill/>
          <a:ln>
            <a:noFill/>
          </a:ln>
        </p:spPr>
      </p:pic>
      <p:sp>
        <p:nvSpPr>
          <p:cNvPr id="164" name="Google Shape;164;p11"/>
          <p:cNvSpPr txBox="1">
            <a:spLocks noGrp="1"/>
          </p:cNvSpPr>
          <p:nvPr>
            <p:ph type="body" idx="1"/>
          </p:nvPr>
        </p:nvSpPr>
        <p:spPr>
          <a:xfrm>
            <a:off x="825825" y="1674375"/>
            <a:ext cx="6116100" cy="4351200"/>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2100">
                <a:solidFill>
                  <a:srgbClr val="292929"/>
                </a:solidFill>
              </a:rPr>
              <a:t>There are several kinds of graphs that used in this activity, such as : </a:t>
            </a:r>
            <a:endParaRPr sz="2100">
              <a:solidFill>
                <a:srgbClr val="292929"/>
              </a:solidFill>
            </a:endParaRPr>
          </a:p>
          <a:p>
            <a:pPr marL="457200" marR="0" lvl="0" indent="-361950" algn="l" rtl="0">
              <a:lnSpc>
                <a:spcPct val="90000"/>
              </a:lnSpc>
              <a:spcBef>
                <a:spcPts val="0"/>
              </a:spcBef>
              <a:spcAft>
                <a:spcPts val="0"/>
              </a:spcAft>
              <a:buClr>
                <a:srgbClr val="292929"/>
              </a:buClr>
              <a:buSzPts val="2100"/>
              <a:buAutoNum type="arabicPeriod"/>
            </a:pPr>
            <a:r>
              <a:rPr lang="en-US" sz="2100" b="1">
                <a:solidFill>
                  <a:srgbClr val="292929"/>
                </a:solidFill>
              </a:rPr>
              <a:t>Scatter plot,</a:t>
            </a:r>
            <a:r>
              <a:rPr lang="en-US" sz="2100">
                <a:solidFill>
                  <a:srgbClr val="292929"/>
                </a:solidFill>
              </a:rPr>
              <a:t> aims to visualize the correlation/pattern between 2 numerical variables</a:t>
            </a:r>
            <a:endParaRPr sz="2100">
              <a:solidFill>
                <a:srgbClr val="292929"/>
              </a:solidFill>
            </a:endParaRPr>
          </a:p>
          <a:p>
            <a:pPr marL="457200" marR="0" lvl="0" indent="-361950" algn="l" rtl="0">
              <a:lnSpc>
                <a:spcPct val="90000"/>
              </a:lnSpc>
              <a:spcBef>
                <a:spcPts val="0"/>
              </a:spcBef>
              <a:spcAft>
                <a:spcPts val="0"/>
              </a:spcAft>
              <a:buClr>
                <a:srgbClr val="292929"/>
              </a:buClr>
              <a:buSzPts val="2100"/>
              <a:buAutoNum type="arabicPeriod"/>
            </a:pPr>
            <a:r>
              <a:rPr lang="en-US" sz="2100" b="1">
                <a:solidFill>
                  <a:srgbClr val="292929"/>
                </a:solidFill>
              </a:rPr>
              <a:t>Bar plot</a:t>
            </a:r>
            <a:r>
              <a:rPr lang="en-US" sz="2100">
                <a:solidFill>
                  <a:srgbClr val="292929"/>
                </a:solidFill>
              </a:rPr>
              <a:t>, aims to visualize the number on each categorical values, a numerical and categorical’s data distribution</a:t>
            </a:r>
            <a:endParaRPr sz="2100">
              <a:solidFill>
                <a:srgbClr val="292929"/>
              </a:solidFill>
            </a:endParaRPr>
          </a:p>
          <a:p>
            <a:pPr marL="457200" marR="0" lvl="0" indent="-361950" algn="l" rtl="0">
              <a:lnSpc>
                <a:spcPct val="90000"/>
              </a:lnSpc>
              <a:spcBef>
                <a:spcPts val="0"/>
              </a:spcBef>
              <a:spcAft>
                <a:spcPts val="0"/>
              </a:spcAft>
              <a:buClr>
                <a:srgbClr val="292929"/>
              </a:buClr>
              <a:buSzPts val="2100"/>
              <a:buAutoNum type="arabicPeriod"/>
            </a:pPr>
            <a:r>
              <a:rPr lang="en-US" sz="2100" b="1">
                <a:solidFill>
                  <a:srgbClr val="292929"/>
                </a:solidFill>
              </a:rPr>
              <a:t>Line chart</a:t>
            </a:r>
            <a:r>
              <a:rPr lang="en-US" sz="2100">
                <a:solidFill>
                  <a:srgbClr val="292929"/>
                </a:solidFill>
              </a:rPr>
              <a:t>, same as bar plot, to visualize a numerical and categorical, but this is to more highlight about a progress in a certain period </a:t>
            </a:r>
            <a:endParaRPr sz="2100">
              <a:solidFill>
                <a:srgbClr val="292929"/>
              </a:solidFill>
            </a:endParaRPr>
          </a:p>
          <a:p>
            <a:pPr marL="228600" marR="0" lvl="0" indent="-50800" algn="l" rtl="0">
              <a:lnSpc>
                <a:spcPct val="90000"/>
              </a:lnSpc>
              <a:spcBef>
                <a:spcPts val="1000"/>
              </a:spcBef>
              <a:spcAft>
                <a:spcPts val="0"/>
              </a:spcAft>
              <a:buClr>
                <a:schemeClr val="dk1"/>
              </a:buClr>
              <a:buSzPts val="2800"/>
              <a:buFont typeface="Arial"/>
              <a:buNone/>
            </a:pPr>
            <a:endParaRPr sz="2100">
              <a:solidFill>
                <a:schemeClr val="dk1"/>
              </a:solidFill>
              <a:latin typeface="Calibri"/>
              <a:ea typeface="Calibri"/>
              <a:cs typeface="Calibri"/>
              <a:sym typeface="Calibri"/>
            </a:endParaRPr>
          </a:p>
          <a:p>
            <a:pPr marL="228600" marR="0" lvl="0" indent="-50800" algn="l" rtl="0">
              <a:lnSpc>
                <a:spcPct val="90000"/>
              </a:lnSpc>
              <a:spcBef>
                <a:spcPts val="1000"/>
              </a:spcBef>
              <a:spcAft>
                <a:spcPts val="0"/>
              </a:spcAft>
              <a:buClr>
                <a:schemeClr val="dk1"/>
              </a:buClr>
              <a:buSzPts val="2800"/>
              <a:buFont typeface="Arial"/>
              <a:buNone/>
            </a:pPr>
            <a:endParaRPr sz="210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EB0D4BAE-15D2-7435-EED1-74092D8F28B1}"/>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60D6C000-66D7-3AF1-6787-5EF053360206}"/>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68"/>
        <p:cNvGrpSpPr/>
        <p:nvPr/>
      </p:nvGrpSpPr>
      <p:grpSpPr>
        <a:xfrm>
          <a:off x="0" y="0"/>
          <a:ext cx="0" cy="0"/>
          <a:chOff x="0" y="0"/>
          <a:chExt cx="0" cy="0"/>
        </a:xfrm>
      </p:grpSpPr>
      <p:sp>
        <p:nvSpPr>
          <p:cNvPr id="169" name="Google Shape;169;p1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12</a:t>
            </a:fld>
            <a:endParaRPr/>
          </a:p>
        </p:txBody>
      </p:sp>
      <p:sp>
        <p:nvSpPr>
          <p:cNvPr id="170" name="Google Shape;170;p12"/>
          <p:cNvSpPr txBox="1">
            <a:spLocks noGrp="1"/>
          </p:cNvSpPr>
          <p:nvPr>
            <p:ph type="body" idx="1"/>
          </p:nvPr>
        </p:nvSpPr>
        <p:spPr>
          <a:xfrm>
            <a:off x="6096000" y="1609625"/>
            <a:ext cx="5189700" cy="4351200"/>
          </a:xfrm>
          <a:prstGeom prst="rect">
            <a:avLst/>
          </a:prstGeom>
          <a:noFill/>
          <a:ln>
            <a:noFill/>
          </a:ln>
        </p:spPr>
        <p:txBody>
          <a:bodyPr spcFirstLastPara="1" wrap="square" lIns="91425" tIns="45700" rIns="91425" bIns="45700" anchor="t" anchorCtr="0">
            <a:noAutofit/>
          </a:bodyPr>
          <a:lstStyle/>
          <a:p>
            <a:pPr marL="0" marR="0" lvl="0" indent="0" algn="r" rtl="0">
              <a:lnSpc>
                <a:spcPct val="90000"/>
              </a:lnSpc>
              <a:spcBef>
                <a:spcPts val="1000"/>
              </a:spcBef>
              <a:spcAft>
                <a:spcPts val="0"/>
              </a:spcAft>
              <a:buClr>
                <a:schemeClr val="dk1"/>
              </a:buClr>
              <a:buSzPts val="2800"/>
              <a:buFont typeface="Arial"/>
              <a:buNone/>
            </a:pPr>
            <a:r>
              <a:rPr lang="en-US" sz="2200">
                <a:solidFill>
                  <a:srgbClr val="292929"/>
                </a:solidFill>
              </a:rPr>
              <a:t>The Exploratory Data Analysis with SQL means to query data with some condition, aims to :</a:t>
            </a:r>
            <a:endParaRPr sz="2200">
              <a:solidFill>
                <a:srgbClr val="292929"/>
              </a:solidFill>
            </a:endParaRPr>
          </a:p>
          <a:p>
            <a:pPr marL="457200" marR="0" lvl="0" indent="-368300" algn="r" rtl="0">
              <a:lnSpc>
                <a:spcPct val="90000"/>
              </a:lnSpc>
              <a:spcBef>
                <a:spcPts val="1000"/>
              </a:spcBef>
              <a:spcAft>
                <a:spcPts val="0"/>
              </a:spcAft>
              <a:buClr>
                <a:srgbClr val="292929"/>
              </a:buClr>
              <a:buSzPts val="2200"/>
              <a:buAutoNum type="arabicPeriod"/>
            </a:pPr>
            <a:r>
              <a:rPr lang="en-US" sz="2200">
                <a:solidFill>
                  <a:srgbClr val="292929"/>
                </a:solidFill>
              </a:rPr>
              <a:t>Knows deeper about the distribution of data in certain situation</a:t>
            </a:r>
            <a:endParaRPr sz="2200">
              <a:solidFill>
                <a:srgbClr val="292929"/>
              </a:solidFill>
            </a:endParaRPr>
          </a:p>
          <a:p>
            <a:pPr marL="457200" marR="0" lvl="0" indent="-368300" algn="r" rtl="0">
              <a:lnSpc>
                <a:spcPct val="90000"/>
              </a:lnSpc>
              <a:spcBef>
                <a:spcPts val="0"/>
              </a:spcBef>
              <a:spcAft>
                <a:spcPts val="0"/>
              </a:spcAft>
              <a:buClr>
                <a:srgbClr val="292929"/>
              </a:buClr>
              <a:buSzPts val="2200"/>
              <a:buAutoNum type="arabicPeriod"/>
            </a:pPr>
            <a:r>
              <a:rPr lang="en-US" sz="2200">
                <a:solidFill>
                  <a:srgbClr val="292929"/>
                </a:solidFill>
              </a:rPr>
              <a:t>Find out the statistical calculation and information on some categories</a:t>
            </a:r>
            <a:endParaRPr sz="2200">
              <a:solidFill>
                <a:srgbClr val="292929"/>
              </a:solidFill>
            </a:endParaRPr>
          </a:p>
          <a:p>
            <a:pPr marL="457200" marR="0" lvl="0" indent="-368300" algn="r" rtl="0">
              <a:lnSpc>
                <a:spcPct val="90000"/>
              </a:lnSpc>
              <a:spcBef>
                <a:spcPts val="0"/>
              </a:spcBef>
              <a:spcAft>
                <a:spcPts val="0"/>
              </a:spcAft>
              <a:buClr>
                <a:srgbClr val="292929"/>
              </a:buClr>
              <a:buSzPts val="2200"/>
              <a:buAutoNum type="arabicPeriod"/>
            </a:pPr>
            <a:r>
              <a:rPr lang="en-US" sz="2200">
                <a:solidFill>
                  <a:srgbClr val="292929"/>
                </a:solidFill>
              </a:rPr>
              <a:t>Perform a Data Manipulation Language with the SQL Statement</a:t>
            </a:r>
            <a:endParaRPr sz="2200">
              <a:solidFill>
                <a:srgbClr val="292929"/>
              </a:solidFill>
            </a:endParaRPr>
          </a:p>
        </p:txBody>
      </p:sp>
      <p:sp>
        <p:nvSpPr>
          <p:cNvPr id="171" name="Google Shape;171;p1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pic>
        <p:nvPicPr>
          <p:cNvPr id="172" name="Google Shape;172;p12"/>
          <p:cNvPicPr preferRelativeResize="0"/>
          <p:nvPr/>
        </p:nvPicPr>
        <p:blipFill>
          <a:blip r:embed="rId4">
            <a:alphaModFix/>
          </a:blip>
          <a:stretch>
            <a:fillRect/>
          </a:stretch>
        </p:blipFill>
        <p:spPr>
          <a:xfrm>
            <a:off x="1354705" y="1316250"/>
            <a:ext cx="2949500" cy="5465549"/>
          </a:xfrm>
          <a:prstGeom prst="rect">
            <a:avLst/>
          </a:prstGeom>
          <a:noFill/>
          <a:ln>
            <a:noFill/>
          </a:ln>
        </p:spPr>
      </p:pic>
      <p:sp>
        <p:nvSpPr>
          <p:cNvPr id="2" name="Rectangle 1">
            <a:extLst>
              <a:ext uri="{FF2B5EF4-FFF2-40B4-BE49-F238E27FC236}">
                <a16:creationId xmlns:a16="http://schemas.microsoft.com/office/drawing/2014/main" id="{B415E5EC-121C-029C-93CB-A28A383F09E2}"/>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99678D02-85E2-DD34-459F-B6B4B7C6B5DE}"/>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76"/>
        <p:cNvGrpSpPr/>
        <p:nvPr/>
      </p:nvGrpSpPr>
      <p:grpSpPr>
        <a:xfrm>
          <a:off x="0" y="0"/>
          <a:ext cx="0" cy="0"/>
          <a:chOff x="0" y="0"/>
          <a:chExt cx="0" cy="0"/>
        </a:xfrm>
      </p:grpSpPr>
      <p:sp>
        <p:nvSpPr>
          <p:cNvPr id="177" name="Google Shape;177;p1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13</a:t>
            </a:fld>
            <a:endParaRPr/>
          </a:p>
        </p:txBody>
      </p:sp>
      <p:sp>
        <p:nvSpPr>
          <p:cNvPr id="178" name="Google Shape;178;p13"/>
          <p:cNvSpPr txBox="1">
            <a:spLocks noGrp="1"/>
          </p:cNvSpPr>
          <p:nvPr>
            <p:ph type="body" idx="1"/>
          </p:nvPr>
        </p:nvSpPr>
        <p:spPr>
          <a:xfrm>
            <a:off x="734300" y="1570250"/>
            <a:ext cx="5742900" cy="43512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000"/>
              </a:spcBef>
              <a:spcAft>
                <a:spcPts val="0"/>
              </a:spcAft>
              <a:buClr>
                <a:schemeClr val="dk1"/>
              </a:buClr>
              <a:buSzPts val="2800"/>
              <a:buFont typeface="Arial"/>
              <a:buNone/>
            </a:pPr>
            <a:r>
              <a:rPr lang="en-US" sz="2200">
                <a:solidFill>
                  <a:srgbClr val="292929"/>
                </a:solidFill>
              </a:rPr>
              <a:t>There will be several object that occurs in the map, such as : </a:t>
            </a:r>
            <a:endParaRPr sz="2200">
              <a:solidFill>
                <a:srgbClr val="292929"/>
              </a:solidFill>
            </a:endParaRPr>
          </a:p>
          <a:p>
            <a:pPr marL="457200" marR="0" lvl="0" indent="-368300" algn="l" rtl="0">
              <a:lnSpc>
                <a:spcPct val="90000"/>
              </a:lnSpc>
              <a:spcBef>
                <a:spcPts val="1000"/>
              </a:spcBef>
              <a:spcAft>
                <a:spcPts val="0"/>
              </a:spcAft>
              <a:buClr>
                <a:srgbClr val="292929"/>
              </a:buClr>
              <a:buSzPts val="2200"/>
              <a:buAutoNum type="arabicPeriod"/>
            </a:pPr>
            <a:r>
              <a:rPr lang="en-US" sz="2200" b="1">
                <a:solidFill>
                  <a:srgbClr val="292929"/>
                </a:solidFill>
              </a:rPr>
              <a:t>Circle</a:t>
            </a:r>
            <a:r>
              <a:rPr lang="en-US" sz="2200">
                <a:solidFill>
                  <a:srgbClr val="292929"/>
                </a:solidFill>
              </a:rPr>
              <a:t>, indicates an area of the launch site of the launching rockets</a:t>
            </a:r>
            <a:endParaRPr sz="2200">
              <a:solidFill>
                <a:srgbClr val="292929"/>
              </a:solidFill>
            </a:endParaRPr>
          </a:p>
          <a:p>
            <a:pPr marL="457200" marR="0" lvl="0" indent="-368300" algn="l" rtl="0">
              <a:lnSpc>
                <a:spcPct val="90000"/>
              </a:lnSpc>
              <a:spcBef>
                <a:spcPts val="0"/>
              </a:spcBef>
              <a:spcAft>
                <a:spcPts val="0"/>
              </a:spcAft>
              <a:buClr>
                <a:srgbClr val="292929"/>
              </a:buClr>
              <a:buSzPts val="2200"/>
              <a:buAutoNum type="arabicPeriod"/>
            </a:pPr>
            <a:r>
              <a:rPr lang="en-US" sz="2200" b="1">
                <a:solidFill>
                  <a:srgbClr val="292929"/>
                </a:solidFill>
              </a:rPr>
              <a:t>Green mark,</a:t>
            </a:r>
            <a:r>
              <a:rPr lang="en-US" sz="2200">
                <a:solidFill>
                  <a:srgbClr val="292929"/>
                </a:solidFill>
              </a:rPr>
              <a:t> indicates the successful landing of the rocket</a:t>
            </a:r>
            <a:endParaRPr sz="2200">
              <a:solidFill>
                <a:srgbClr val="292929"/>
              </a:solidFill>
            </a:endParaRPr>
          </a:p>
          <a:p>
            <a:pPr marL="457200" marR="0" lvl="0" indent="-368300" algn="l" rtl="0">
              <a:lnSpc>
                <a:spcPct val="90000"/>
              </a:lnSpc>
              <a:spcBef>
                <a:spcPts val="0"/>
              </a:spcBef>
              <a:spcAft>
                <a:spcPts val="0"/>
              </a:spcAft>
              <a:buClr>
                <a:srgbClr val="292929"/>
              </a:buClr>
              <a:buSzPts val="2200"/>
              <a:buAutoNum type="arabicPeriod"/>
            </a:pPr>
            <a:r>
              <a:rPr lang="en-US" sz="2200" b="1">
                <a:solidFill>
                  <a:srgbClr val="292929"/>
                </a:solidFill>
              </a:rPr>
              <a:t>Red mark,</a:t>
            </a:r>
            <a:r>
              <a:rPr lang="en-US" sz="2200">
                <a:solidFill>
                  <a:srgbClr val="292929"/>
                </a:solidFill>
              </a:rPr>
              <a:t> indicates the failed landing of the rocket</a:t>
            </a:r>
            <a:endParaRPr sz="2200">
              <a:solidFill>
                <a:srgbClr val="292929"/>
              </a:solidFill>
            </a:endParaRPr>
          </a:p>
          <a:p>
            <a:pPr marL="457200" marR="0" lvl="0" indent="-368300" algn="l" rtl="0">
              <a:lnSpc>
                <a:spcPct val="90000"/>
              </a:lnSpc>
              <a:spcBef>
                <a:spcPts val="0"/>
              </a:spcBef>
              <a:spcAft>
                <a:spcPts val="0"/>
              </a:spcAft>
              <a:buClr>
                <a:srgbClr val="292929"/>
              </a:buClr>
              <a:buSzPts val="2200"/>
              <a:buAutoNum type="arabicPeriod"/>
            </a:pPr>
            <a:r>
              <a:rPr lang="en-US" sz="2200" b="1">
                <a:solidFill>
                  <a:srgbClr val="292929"/>
                </a:solidFill>
              </a:rPr>
              <a:t>Line</a:t>
            </a:r>
            <a:r>
              <a:rPr lang="en-US" sz="2200">
                <a:solidFill>
                  <a:srgbClr val="292929"/>
                </a:solidFill>
              </a:rPr>
              <a:t>, indicates the distance between a launch site area to another object</a:t>
            </a:r>
            <a:endParaRPr sz="2200">
              <a:solidFill>
                <a:srgbClr val="292929"/>
              </a:solidFill>
            </a:endParaRPr>
          </a:p>
        </p:txBody>
      </p:sp>
      <p:sp>
        <p:nvSpPr>
          <p:cNvPr id="179" name="Google Shape;179;p1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pic>
        <p:nvPicPr>
          <p:cNvPr id="180" name="Google Shape;180;p13"/>
          <p:cNvPicPr preferRelativeResize="0"/>
          <p:nvPr/>
        </p:nvPicPr>
        <p:blipFill>
          <a:blip r:embed="rId4">
            <a:alphaModFix/>
          </a:blip>
          <a:stretch>
            <a:fillRect/>
          </a:stretch>
        </p:blipFill>
        <p:spPr>
          <a:xfrm>
            <a:off x="7476378" y="1328200"/>
            <a:ext cx="2033350" cy="5529801"/>
          </a:xfrm>
          <a:prstGeom prst="rect">
            <a:avLst/>
          </a:prstGeom>
          <a:noFill/>
          <a:ln>
            <a:noFill/>
          </a:ln>
        </p:spPr>
      </p:pic>
      <p:sp>
        <p:nvSpPr>
          <p:cNvPr id="2" name="Rectangle 1">
            <a:extLst>
              <a:ext uri="{FF2B5EF4-FFF2-40B4-BE49-F238E27FC236}">
                <a16:creationId xmlns:a16="http://schemas.microsoft.com/office/drawing/2014/main" id="{4CF9DA4F-D686-4B17-B56E-1AA4F0E30290}"/>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2023C99E-5BCE-CD1A-4EAE-47CB62C156BF}"/>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
        <p:cNvGrpSpPr/>
        <p:nvPr/>
      </p:nvGrpSpPr>
      <p:grpSpPr>
        <a:xfrm>
          <a:off x="0" y="0"/>
          <a:ext cx="0" cy="0"/>
          <a:chOff x="0" y="0"/>
          <a:chExt cx="0" cy="0"/>
        </a:xfrm>
      </p:grpSpPr>
      <p:sp>
        <p:nvSpPr>
          <p:cNvPr id="185" name="Google Shape;185;p1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14</a:t>
            </a:fld>
            <a:endParaRPr/>
          </a:p>
        </p:txBody>
      </p:sp>
      <p:sp>
        <p:nvSpPr>
          <p:cNvPr id="186" name="Google Shape;186;p1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pic>
        <p:nvPicPr>
          <p:cNvPr id="187" name="Google Shape;187;p15"/>
          <p:cNvPicPr preferRelativeResize="0"/>
          <p:nvPr/>
        </p:nvPicPr>
        <p:blipFill>
          <a:blip r:embed="rId4">
            <a:alphaModFix/>
          </a:blip>
          <a:stretch>
            <a:fillRect/>
          </a:stretch>
        </p:blipFill>
        <p:spPr>
          <a:xfrm>
            <a:off x="1731540" y="1381786"/>
            <a:ext cx="2482125" cy="5308525"/>
          </a:xfrm>
          <a:prstGeom prst="rect">
            <a:avLst/>
          </a:prstGeom>
          <a:noFill/>
          <a:ln>
            <a:noFill/>
          </a:ln>
        </p:spPr>
      </p:pic>
      <p:sp>
        <p:nvSpPr>
          <p:cNvPr id="188" name="Google Shape;188;p15"/>
          <p:cNvSpPr txBox="1">
            <a:spLocks noGrp="1"/>
          </p:cNvSpPr>
          <p:nvPr>
            <p:ph type="body" idx="1"/>
          </p:nvPr>
        </p:nvSpPr>
        <p:spPr>
          <a:xfrm>
            <a:off x="4059350" y="1494050"/>
            <a:ext cx="7294500" cy="4351200"/>
          </a:xfrm>
          <a:prstGeom prst="rect">
            <a:avLst/>
          </a:prstGeom>
          <a:noFill/>
          <a:ln>
            <a:noFill/>
          </a:ln>
        </p:spPr>
        <p:txBody>
          <a:bodyPr spcFirstLastPara="1" wrap="square" lIns="91425" tIns="45700" rIns="91425" bIns="45700" anchor="t" anchorCtr="0">
            <a:normAutofit/>
          </a:bodyPr>
          <a:lstStyle/>
          <a:p>
            <a:pPr marL="457200" marR="0" lvl="0" indent="0" algn="r" rtl="0">
              <a:lnSpc>
                <a:spcPct val="90000"/>
              </a:lnSpc>
              <a:spcBef>
                <a:spcPts val="1000"/>
              </a:spcBef>
              <a:spcAft>
                <a:spcPts val="0"/>
              </a:spcAft>
              <a:buNone/>
            </a:pPr>
            <a:r>
              <a:rPr lang="en-US" sz="2200">
                <a:solidFill>
                  <a:srgbClr val="292929"/>
                </a:solidFill>
              </a:rPr>
              <a:t>Because the target label either success or fail (binary), then it is categorized as classification. There are 4 common models that used for it, such as : </a:t>
            </a:r>
            <a:endParaRPr sz="2200">
              <a:solidFill>
                <a:srgbClr val="292929"/>
              </a:solidFill>
            </a:endParaRPr>
          </a:p>
          <a:p>
            <a:pPr marL="457200" marR="0" lvl="0" indent="-368300" algn="r" rtl="0">
              <a:lnSpc>
                <a:spcPct val="90000"/>
              </a:lnSpc>
              <a:spcBef>
                <a:spcPts val="1000"/>
              </a:spcBef>
              <a:spcAft>
                <a:spcPts val="0"/>
              </a:spcAft>
              <a:buClr>
                <a:srgbClr val="292929"/>
              </a:buClr>
              <a:buSzPts val="2200"/>
              <a:buChar char="●"/>
            </a:pPr>
            <a:r>
              <a:rPr lang="en-US" sz="2200">
                <a:solidFill>
                  <a:srgbClr val="292929"/>
                </a:solidFill>
              </a:rPr>
              <a:t>Logistic Regression</a:t>
            </a:r>
            <a:endParaRPr sz="2200">
              <a:solidFill>
                <a:srgbClr val="292929"/>
              </a:solidFill>
            </a:endParaRPr>
          </a:p>
          <a:p>
            <a:pPr marL="457200" marR="0" lvl="0" indent="-368300" algn="r" rtl="0">
              <a:lnSpc>
                <a:spcPct val="90000"/>
              </a:lnSpc>
              <a:spcBef>
                <a:spcPts val="0"/>
              </a:spcBef>
              <a:spcAft>
                <a:spcPts val="0"/>
              </a:spcAft>
              <a:buClr>
                <a:srgbClr val="292929"/>
              </a:buClr>
              <a:buSzPts val="2200"/>
              <a:buChar char="●"/>
            </a:pPr>
            <a:r>
              <a:rPr lang="en-US" sz="2200">
                <a:solidFill>
                  <a:srgbClr val="292929"/>
                </a:solidFill>
              </a:rPr>
              <a:t>Support Vector Machine</a:t>
            </a:r>
            <a:endParaRPr sz="2200">
              <a:solidFill>
                <a:srgbClr val="292929"/>
              </a:solidFill>
            </a:endParaRPr>
          </a:p>
          <a:p>
            <a:pPr marL="457200" marR="0" lvl="0" indent="-368300" algn="r" rtl="0">
              <a:lnSpc>
                <a:spcPct val="90000"/>
              </a:lnSpc>
              <a:spcBef>
                <a:spcPts val="0"/>
              </a:spcBef>
              <a:spcAft>
                <a:spcPts val="0"/>
              </a:spcAft>
              <a:buClr>
                <a:srgbClr val="292929"/>
              </a:buClr>
              <a:buSzPts val="2200"/>
              <a:buChar char="●"/>
            </a:pPr>
            <a:r>
              <a:rPr lang="en-US" sz="2200">
                <a:solidFill>
                  <a:srgbClr val="292929"/>
                </a:solidFill>
              </a:rPr>
              <a:t>K Nearest Neighbours</a:t>
            </a:r>
            <a:endParaRPr sz="2200">
              <a:solidFill>
                <a:srgbClr val="292929"/>
              </a:solidFill>
            </a:endParaRPr>
          </a:p>
          <a:p>
            <a:pPr marL="457200" marR="0" lvl="0" indent="-368300" algn="r" rtl="0">
              <a:lnSpc>
                <a:spcPct val="90000"/>
              </a:lnSpc>
              <a:spcBef>
                <a:spcPts val="0"/>
              </a:spcBef>
              <a:spcAft>
                <a:spcPts val="0"/>
              </a:spcAft>
              <a:buClr>
                <a:srgbClr val="292929"/>
              </a:buClr>
              <a:buSzPts val="2200"/>
              <a:buChar char="●"/>
            </a:pPr>
            <a:r>
              <a:rPr lang="en-US" sz="2200">
                <a:solidFill>
                  <a:srgbClr val="292929"/>
                </a:solidFill>
              </a:rPr>
              <a:t>Decision Tree</a:t>
            </a:r>
            <a:endParaRPr sz="2200">
              <a:solidFill>
                <a:srgbClr val="292929"/>
              </a:solidFill>
            </a:endParaRPr>
          </a:p>
          <a:p>
            <a:pPr marL="914400" marR="0" lvl="0" indent="0" algn="r" rtl="0">
              <a:lnSpc>
                <a:spcPct val="90000"/>
              </a:lnSpc>
              <a:spcBef>
                <a:spcPts val="1000"/>
              </a:spcBef>
              <a:spcAft>
                <a:spcPts val="0"/>
              </a:spcAft>
              <a:buNone/>
            </a:pPr>
            <a:r>
              <a:rPr lang="en-US" sz="2200">
                <a:solidFill>
                  <a:srgbClr val="292929"/>
                </a:solidFill>
              </a:rPr>
              <a:t>This analysis aims to determine which model give it highest accuration to the validation data</a:t>
            </a:r>
            <a:endParaRPr sz="2200">
              <a:solidFill>
                <a:srgbClr val="292929"/>
              </a:solidFill>
            </a:endParaRPr>
          </a:p>
        </p:txBody>
      </p:sp>
      <p:sp>
        <p:nvSpPr>
          <p:cNvPr id="2" name="Rectangle 1">
            <a:extLst>
              <a:ext uri="{FF2B5EF4-FFF2-40B4-BE49-F238E27FC236}">
                <a16:creationId xmlns:a16="http://schemas.microsoft.com/office/drawing/2014/main" id="{DC6821FA-B575-738C-5B4D-C3FD506A084A}"/>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669465CF-982D-5404-CF78-89FABB2C1945}"/>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06"/>
        <p:cNvGrpSpPr/>
        <p:nvPr/>
      </p:nvGrpSpPr>
      <p:grpSpPr>
        <a:xfrm>
          <a:off x="0" y="0"/>
          <a:ext cx="0" cy="0"/>
          <a:chOff x="0" y="0"/>
          <a:chExt cx="0" cy="0"/>
        </a:xfrm>
      </p:grpSpPr>
      <p:sp>
        <p:nvSpPr>
          <p:cNvPr id="207" name="Google Shape;207;p17"/>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1"/>
        <p:cNvGrpSpPr/>
        <p:nvPr/>
      </p:nvGrpSpPr>
      <p:grpSpPr>
        <a:xfrm>
          <a:off x="0" y="0"/>
          <a:ext cx="0" cy="0"/>
          <a:chOff x="0" y="0"/>
          <a:chExt cx="0" cy="0"/>
        </a:xfrm>
      </p:grpSpPr>
      <p:sp>
        <p:nvSpPr>
          <p:cNvPr id="212" name="Google Shape;212;p1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16</a:t>
            </a:fld>
            <a:endParaRPr/>
          </a:p>
        </p:txBody>
      </p:sp>
      <p:sp>
        <p:nvSpPr>
          <p:cNvPr id="213" name="Google Shape;213;p1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4" name="Google Shape;214;p18"/>
          <p:cNvPicPr preferRelativeResize="0"/>
          <p:nvPr/>
        </p:nvPicPr>
        <p:blipFill>
          <a:blip r:embed="rId4">
            <a:alphaModFix/>
          </a:blip>
          <a:stretch>
            <a:fillRect/>
          </a:stretch>
        </p:blipFill>
        <p:spPr>
          <a:xfrm>
            <a:off x="834008" y="1538274"/>
            <a:ext cx="5102829" cy="4633074"/>
          </a:xfrm>
          <a:prstGeom prst="rect">
            <a:avLst/>
          </a:prstGeom>
          <a:noFill/>
          <a:ln>
            <a:noFill/>
          </a:ln>
        </p:spPr>
      </p:pic>
      <p:sp>
        <p:nvSpPr>
          <p:cNvPr id="215" name="Google Shape;215;p18"/>
          <p:cNvSpPr txBox="1">
            <a:spLocks noGrp="1"/>
          </p:cNvSpPr>
          <p:nvPr>
            <p:ph type="body" idx="1"/>
          </p:nvPr>
        </p:nvSpPr>
        <p:spPr>
          <a:xfrm>
            <a:off x="6096011" y="1949070"/>
            <a:ext cx="3932100" cy="38115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None/>
            </a:pPr>
            <a:r>
              <a:rPr lang="en-US" sz="2200">
                <a:solidFill>
                  <a:srgbClr val="292929"/>
                </a:solidFill>
              </a:rPr>
              <a:t>On CCAFS SLC 40 site has more numbers of flight, where the rest are lesser than it. Overall, there are more numbers of successful flight than the failed one.</a:t>
            </a:r>
            <a:endParaRPr sz="2200">
              <a:solidFill>
                <a:srgbClr val="292929"/>
              </a:solidFill>
            </a:endParaRPr>
          </a:p>
        </p:txBody>
      </p:sp>
      <p:sp>
        <p:nvSpPr>
          <p:cNvPr id="2" name="Rectangle 1">
            <a:extLst>
              <a:ext uri="{FF2B5EF4-FFF2-40B4-BE49-F238E27FC236}">
                <a16:creationId xmlns:a16="http://schemas.microsoft.com/office/drawing/2014/main" id="{43BF93C9-6128-9470-C707-EFDCA51900ED}"/>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29F68E89-6815-F559-36DB-D51831763BEE}"/>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9"/>
        <p:cNvGrpSpPr/>
        <p:nvPr/>
      </p:nvGrpSpPr>
      <p:grpSpPr>
        <a:xfrm>
          <a:off x="0" y="0"/>
          <a:ext cx="0" cy="0"/>
          <a:chOff x="0" y="0"/>
          <a:chExt cx="0" cy="0"/>
        </a:xfrm>
      </p:grpSpPr>
      <p:sp>
        <p:nvSpPr>
          <p:cNvPr id="220" name="Google Shape;220;p1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17</a:t>
            </a:fld>
            <a:endParaRPr/>
          </a:p>
        </p:txBody>
      </p:sp>
      <p:sp>
        <p:nvSpPr>
          <p:cNvPr id="221" name="Google Shape;221;p1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sp>
        <p:nvSpPr>
          <p:cNvPr id="223" name="Google Shape;223;p19"/>
          <p:cNvSpPr txBox="1">
            <a:spLocks noGrp="1"/>
          </p:cNvSpPr>
          <p:nvPr>
            <p:ph type="body" idx="1"/>
          </p:nvPr>
        </p:nvSpPr>
        <p:spPr>
          <a:xfrm>
            <a:off x="6187451" y="1949070"/>
            <a:ext cx="3932100" cy="38115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None/>
            </a:pPr>
            <a:r>
              <a:rPr lang="en-US" sz="2200">
                <a:solidFill>
                  <a:srgbClr val="292929"/>
                </a:solidFill>
              </a:rPr>
              <a:t>On CCAFS SLC 40 site, the launching rockets are most likely come from the light to medium mass, while for the others, there are most likely have same distribution from the level of payload mass.</a:t>
            </a:r>
            <a:endParaRPr sz="2200">
              <a:solidFill>
                <a:srgbClr val="292929"/>
              </a:solidFill>
            </a:endParaRPr>
          </a:p>
          <a:p>
            <a:pPr marL="0" marR="0" lvl="0" indent="0" algn="l" rtl="0">
              <a:lnSpc>
                <a:spcPct val="100000"/>
              </a:lnSpc>
              <a:spcBef>
                <a:spcPts val="1400"/>
              </a:spcBef>
              <a:spcAft>
                <a:spcPts val="0"/>
              </a:spcAft>
              <a:buNone/>
            </a:pPr>
            <a:r>
              <a:rPr lang="en-US" sz="2200">
                <a:solidFill>
                  <a:srgbClr val="292929"/>
                </a:solidFill>
              </a:rPr>
              <a:t>The number of failed launch mostly comes from the low payload mass.</a:t>
            </a:r>
            <a:endParaRPr sz="2200">
              <a:solidFill>
                <a:srgbClr val="292929"/>
              </a:solidFill>
            </a:endParaRPr>
          </a:p>
        </p:txBody>
      </p:sp>
      <p:pic>
        <p:nvPicPr>
          <p:cNvPr id="224" name="Google Shape;224;p19"/>
          <p:cNvPicPr preferRelativeResize="0"/>
          <p:nvPr/>
        </p:nvPicPr>
        <p:blipFill>
          <a:blip r:embed="rId4">
            <a:alphaModFix/>
          </a:blip>
          <a:stretch>
            <a:fillRect/>
          </a:stretch>
        </p:blipFill>
        <p:spPr>
          <a:xfrm>
            <a:off x="870565" y="1538277"/>
            <a:ext cx="5102825" cy="4633055"/>
          </a:xfrm>
          <a:prstGeom prst="rect">
            <a:avLst/>
          </a:prstGeom>
          <a:noFill/>
          <a:ln>
            <a:noFill/>
          </a:ln>
        </p:spPr>
      </p:pic>
      <p:sp>
        <p:nvSpPr>
          <p:cNvPr id="2" name="Rectangle 1">
            <a:extLst>
              <a:ext uri="{FF2B5EF4-FFF2-40B4-BE49-F238E27FC236}">
                <a16:creationId xmlns:a16="http://schemas.microsoft.com/office/drawing/2014/main" id="{B469FE82-874A-89DF-5E6F-4AC7DEF4E583}"/>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E63285C2-3F62-3D73-FA1F-4ECEEAE78A4F}"/>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8"/>
        <p:cNvGrpSpPr/>
        <p:nvPr/>
      </p:nvGrpSpPr>
      <p:grpSpPr>
        <a:xfrm>
          <a:off x="0" y="0"/>
          <a:ext cx="0" cy="0"/>
          <a:chOff x="0" y="0"/>
          <a:chExt cx="0" cy="0"/>
        </a:xfrm>
      </p:grpSpPr>
      <p:sp>
        <p:nvSpPr>
          <p:cNvPr id="229" name="Google Shape;229;p2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18</a:t>
            </a:fld>
            <a:endParaRPr/>
          </a:p>
        </p:txBody>
      </p:sp>
      <p:sp>
        <p:nvSpPr>
          <p:cNvPr id="230" name="Google Shape;230;p20"/>
          <p:cNvSpPr txBox="1">
            <a:spLocks noGrp="1"/>
          </p:cNvSpPr>
          <p:nvPr>
            <p:ph type="body" idx="1"/>
          </p:nvPr>
        </p:nvSpPr>
        <p:spPr>
          <a:xfrm>
            <a:off x="770011" y="2082114"/>
            <a:ext cx="3932238" cy="381158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bar chart for the success rate of each orbit type</a:t>
            </a:r>
            <a:endParaRPr/>
          </a:p>
          <a:p>
            <a:pPr marL="228600" marR="0" lvl="0" indent="-88900" algn="l" rtl="0">
              <a:lnSpc>
                <a:spcPct val="100000"/>
              </a:lnSpc>
              <a:spcBef>
                <a:spcPts val="1400"/>
              </a:spcBef>
              <a:spcAft>
                <a:spcPts val="0"/>
              </a:spcAft>
              <a:buClr>
                <a:schemeClr val="dk1"/>
              </a:buClr>
              <a:buSzPts val="2200"/>
              <a:buFont typeface="Arial"/>
              <a:buNone/>
            </a:pPr>
            <a:endParaRPr sz="2200">
              <a:solidFill>
                <a:srgbClr val="292929"/>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31" name="Google Shape;231;p2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sp>
        <p:nvSpPr>
          <p:cNvPr id="232" name="Google Shape;232;p20"/>
          <p:cNvSpPr txBox="1">
            <a:spLocks noGrp="1"/>
          </p:cNvSpPr>
          <p:nvPr>
            <p:ph type="body" idx="2"/>
          </p:nvPr>
        </p:nvSpPr>
        <p:spPr>
          <a:xfrm>
            <a:off x="6452627" y="1949070"/>
            <a:ext cx="3932100" cy="38115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None/>
            </a:pPr>
            <a:r>
              <a:rPr lang="en-US" sz="2200" dirty="0">
                <a:solidFill>
                  <a:srgbClr val="292929"/>
                </a:solidFill>
              </a:rPr>
              <a:t>The ES-L1, GEO, HEO and SSO orbits has the most success rate rocket launch, which is 1, or 100% success. </a:t>
            </a:r>
            <a:endParaRPr sz="2200" dirty="0">
              <a:solidFill>
                <a:srgbClr val="292929"/>
              </a:solidFill>
            </a:endParaRPr>
          </a:p>
          <a:p>
            <a:pPr marL="0" marR="0" lvl="0" indent="0" algn="l" rtl="0">
              <a:lnSpc>
                <a:spcPct val="100000"/>
              </a:lnSpc>
              <a:spcBef>
                <a:spcPts val="1400"/>
              </a:spcBef>
              <a:spcAft>
                <a:spcPts val="0"/>
              </a:spcAft>
              <a:buNone/>
            </a:pPr>
            <a:r>
              <a:rPr lang="en-US" sz="2200" dirty="0">
                <a:solidFill>
                  <a:srgbClr val="292929"/>
                </a:solidFill>
              </a:rPr>
              <a:t>The SO orbit has the lowest, which there are no success launch at all.</a:t>
            </a:r>
            <a:endParaRPr sz="2200" dirty="0">
              <a:solidFill>
                <a:srgbClr val="292929"/>
              </a:solidFill>
            </a:endParaRPr>
          </a:p>
          <a:p>
            <a:pPr marL="0" marR="0" lvl="0" indent="0" algn="l" rtl="0">
              <a:lnSpc>
                <a:spcPct val="100000"/>
              </a:lnSpc>
              <a:spcBef>
                <a:spcPts val="1400"/>
              </a:spcBef>
              <a:spcAft>
                <a:spcPts val="0"/>
              </a:spcAft>
              <a:buNone/>
            </a:pPr>
            <a:r>
              <a:rPr lang="en-US" sz="2200" dirty="0">
                <a:solidFill>
                  <a:srgbClr val="292929"/>
                </a:solidFill>
              </a:rPr>
              <a:t>The rest are diverse at the range 1 to 0 success rate.</a:t>
            </a:r>
            <a:endParaRPr sz="2200" dirty="0">
              <a:solidFill>
                <a:srgbClr val="292929"/>
              </a:solidFill>
            </a:endParaRPr>
          </a:p>
        </p:txBody>
      </p:sp>
      <p:pic>
        <p:nvPicPr>
          <p:cNvPr id="233" name="Google Shape;233;p20"/>
          <p:cNvPicPr preferRelativeResize="0"/>
          <p:nvPr/>
        </p:nvPicPr>
        <p:blipFill>
          <a:blip r:embed="rId4">
            <a:alphaModFix/>
          </a:blip>
          <a:stretch>
            <a:fillRect/>
          </a:stretch>
        </p:blipFill>
        <p:spPr>
          <a:xfrm>
            <a:off x="834779" y="1690675"/>
            <a:ext cx="5534025" cy="4248150"/>
          </a:xfrm>
          <a:prstGeom prst="rect">
            <a:avLst/>
          </a:prstGeom>
          <a:noFill/>
          <a:ln>
            <a:noFill/>
          </a:ln>
        </p:spPr>
      </p:pic>
      <p:sp>
        <p:nvSpPr>
          <p:cNvPr id="2" name="Rectangle 1">
            <a:extLst>
              <a:ext uri="{FF2B5EF4-FFF2-40B4-BE49-F238E27FC236}">
                <a16:creationId xmlns:a16="http://schemas.microsoft.com/office/drawing/2014/main" id="{C251D1B3-687B-39AF-BB8D-AB1DBC77293C}"/>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623CF9CB-E34F-0A56-64AF-00B5472D2A2B}"/>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p2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19</a:t>
            </a:fld>
            <a:endParaRPr/>
          </a:p>
        </p:txBody>
      </p:sp>
      <p:sp>
        <p:nvSpPr>
          <p:cNvPr id="239" name="Google Shape;239;p21"/>
          <p:cNvSpPr txBox="1">
            <a:spLocks noGrp="1"/>
          </p:cNvSpPr>
          <p:nvPr>
            <p:ph type="body" idx="1"/>
          </p:nvPr>
        </p:nvSpPr>
        <p:spPr>
          <a:xfrm>
            <a:off x="770011" y="2069756"/>
            <a:ext cx="3932238" cy="381158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point of Flight number vs. Orbit type</a:t>
            </a:r>
            <a:endParaRPr/>
          </a:p>
          <a:p>
            <a:pPr marL="228600" marR="0" lvl="0" indent="-88900" algn="l" rtl="0">
              <a:lnSpc>
                <a:spcPct val="100000"/>
              </a:lnSpc>
              <a:spcBef>
                <a:spcPts val="1400"/>
              </a:spcBef>
              <a:spcAft>
                <a:spcPts val="0"/>
              </a:spcAft>
              <a:buClr>
                <a:schemeClr val="dk1"/>
              </a:buClr>
              <a:buSzPts val="2200"/>
              <a:buFont typeface="Arial"/>
              <a:buNone/>
            </a:pPr>
            <a:endParaRPr sz="2200">
              <a:solidFill>
                <a:srgbClr val="292929"/>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40" name="Google Shape;240;p2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sp>
        <p:nvSpPr>
          <p:cNvPr id="241" name="Google Shape;241;p21"/>
          <p:cNvSpPr txBox="1">
            <a:spLocks noGrp="1"/>
          </p:cNvSpPr>
          <p:nvPr>
            <p:ph type="body" idx="2"/>
          </p:nvPr>
        </p:nvSpPr>
        <p:spPr>
          <a:xfrm>
            <a:off x="6461771" y="1949070"/>
            <a:ext cx="3932100" cy="3811500"/>
          </a:xfrm>
          <a:prstGeom prst="rect">
            <a:avLst/>
          </a:prstGeom>
          <a:noFill/>
          <a:ln>
            <a:noFill/>
          </a:ln>
        </p:spPr>
        <p:txBody>
          <a:bodyPr spcFirstLastPara="1" wrap="square" lIns="91425" tIns="45700" rIns="91425" bIns="45700" anchor="t" anchorCtr="0">
            <a:normAutofit fontScale="92500"/>
          </a:bodyPr>
          <a:lstStyle/>
          <a:p>
            <a:pPr marL="0" marR="0" lvl="0" indent="0" algn="l" rtl="0">
              <a:lnSpc>
                <a:spcPct val="100000"/>
              </a:lnSpc>
              <a:spcBef>
                <a:spcPts val="1400"/>
              </a:spcBef>
              <a:spcAft>
                <a:spcPts val="0"/>
              </a:spcAft>
              <a:buNone/>
            </a:pPr>
            <a:r>
              <a:rPr lang="en-US" sz="2200">
                <a:solidFill>
                  <a:srgbClr val="292929"/>
                </a:solidFill>
              </a:rPr>
              <a:t>The LEO, ISS, PO and GTO orbits has lots of flight number of the rocket, with its each success and fail numbers.</a:t>
            </a:r>
            <a:endParaRPr sz="2200">
              <a:solidFill>
                <a:srgbClr val="292929"/>
              </a:solidFill>
            </a:endParaRPr>
          </a:p>
          <a:p>
            <a:pPr marL="0" marR="0" lvl="0" indent="0" algn="l" rtl="0">
              <a:lnSpc>
                <a:spcPct val="100000"/>
              </a:lnSpc>
              <a:spcBef>
                <a:spcPts val="1400"/>
              </a:spcBef>
              <a:spcAft>
                <a:spcPts val="0"/>
              </a:spcAft>
              <a:buNone/>
            </a:pPr>
            <a:r>
              <a:rPr lang="en-US" sz="2200">
                <a:solidFill>
                  <a:srgbClr val="292929"/>
                </a:solidFill>
              </a:rPr>
              <a:t>While the rest, only has a few of flight number.</a:t>
            </a:r>
            <a:endParaRPr sz="2200">
              <a:solidFill>
                <a:srgbClr val="292929"/>
              </a:solidFill>
            </a:endParaRPr>
          </a:p>
          <a:p>
            <a:pPr marL="0" marR="0" lvl="0" indent="0" algn="l" rtl="0">
              <a:lnSpc>
                <a:spcPct val="100000"/>
              </a:lnSpc>
              <a:spcBef>
                <a:spcPts val="1400"/>
              </a:spcBef>
              <a:spcAft>
                <a:spcPts val="0"/>
              </a:spcAft>
              <a:buNone/>
            </a:pPr>
            <a:r>
              <a:rPr lang="en-US" sz="2200">
                <a:solidFill>
                  <a:srgbClr val="292929"/>
                </a:solidFill>
              </a:rPr>
              <a:t>This condition bring the analysis of data may not be relevant and accurate, because of the difference distribution of the data</a:t>
            </a:r>
            <a:endParaRPr sz="2200">
              <a:solidFill>
                <a:srgbClr val="292929"/>
              </a:solidFill>
            </a:endParaRPr>
          </a:p>
        </p:txBody>
      </p:sp>
      <p:pic>
        <p:nvPicPr>
          <p:cNvPr id="243" name="Google Shape;243;p21"/>
          <p:cNvPicPr preferRelativeResize="0"/>
          <p:nvPr/>
        </p:nvPicPr>
        <p:blipFill>
          <a:blip r:embed="rId4">
            <a:alphaModFix/>
          </a:blip>
          <a:stretch>
            <a:fillRect/>
          </a:stretch>
        </p:blipFill>
        <p:spPr>
          <a:xfrm>
            <a:off x="843913" y="1462077"/>
            <a:ext cx="5534025" cy="4971722"/>
          </a:xfrm>
          <a:prstGeom prst="rect">
            <a:avLst/>
          </a:prstGeom>
          <a:noFill/>
          <a:ln>
            <a:noFill/>
          </a:ln>
        </p:spPr>
      </p:pic>
      <p:sp>
        <p:nvSpPr>
          <p:cNvPr id="2" name="Rectangle 1">
            <a:extLst>
              <a:ext uri="{FF2B5EF4-FFF2-40B4-BE49-F238E27FC236}">
                <a16:creationId xmlns:a16="http://schemas.microsoft.com/office/drawing/2014/main" id="{85A75124-D7AD-843D-9D7F-50EE9794E251}"/>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631F8B91-0F9E-80CC-C215-4A180A1B412D}"/>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2"/>
        <p:cNvGrpSpPr/>
        <p:nvPr/>
      </p:nvGrpSpPr>
      <p:grpSpPr>
        <a:xfrm>
          <a:off x="0" y="0"/>
          <a:ext cx="0" cy="0"/>
          <a:chOff x="0" y="0"/>
          <a:chExt cx="0" cy="0"/>
        </a:xfrm>
      </p:grpSpPr>
      <p:sp>
        <p:nvSpPr>
          <p:cNvPr id="93" name="Google Shape;93;p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2</a:t>
            </a:fld>
            <a:endParaRPr/>
          </a:p>
        </p:txBody>
      </p:sp>
      <p:sp>
        <p:nvSpPr>
          <p:cNvPr id="94" name="Google Shape;94;p2"/>
          <p:cNvSpPr txBox="1"/>
          <p:nvPr/>
        </p:nvSpPr>
        <p:spPr>
          <a:xfrm>
            <a:off x="958697" y="2113240"/>
            <a:ext cx="5167086" cy="3320824"/>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1" dirty="0">
                <a:solidFill>
                  <a:srgbClr val="0B49CB"/>
                </a:solidFill>
                <a:latin typeface="Arial"/>
                <a:ea typeface="Arial"/>
                <a:cs typeface="Arial"/>
                <a:sym typeface="Arial"/>
              </a:rPr>
              <a:t>Outline</a:t>
            </a:r>
            <a:endParaRPr b="1" dirty="0"/>
          </a:p>
        </p:txBody>
      </p:sp>
      <p:sp>
        <p:nvSpPr>
          <p:cNvPr id="2" name="Rectangle 1">
            <a:extLst>
              <a:ext uri="{FF2B5EF4-FFF2-40B4-BE49-F238E27FC236}">
                <a16:creationId xmlns:a16="http://schemas.microsoft.com/office/drawing/2014/main" id="{6678F610-5970-31AF-CC58-3C462A5E7B43}"/>
              </a:ext>
            </a:extLst>
          </p:cNvPr>
          <p:cNvSpPr/>
          <p:nvPr/>
        </p:nvSpPr>
        <p:spPr>
          <a:xfrm>
            <a:off x="0" y="0"/>
            <a:ext cx="597610"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7"/>
        <p:cNvGrpSpPr/>
        <p:nvPr/>
      </p:nvGrpSpPr>
      <p:grpSpPr>
        <a:xfrm>
          <a:off x="0" y="0"/>
          <a:ext cx="0" cy="0"/>
          <a:chOff x="0" y="0"/>
          <a:chExt cx="0" cy="0"/>
        </a:xfrm>
      </p:grpSpPr>
      <p:sp>
        <p:nvSpPr>
          <p:cNvPr id="248" name="Google Shape;248;p2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20</a:t>
            </a:fld>
            <a:endParaRPr/>
          </a:p>
        </p:txBody>
      </p:sp>
      <p:sp>
        <p:nvSpPr>
          <p:cNvPr id="249" name="Google Shape;249;p22"/>
          <p:cNvSpPr txBox="1">
            <a:spLocks noGrp="1"/>
          </p:cNvSpPr>
          <p:nvPr>
            <p:ph type="body" idx="1"/>
          </p:nvPr>
        </p:nvSpPr>
        <p:spPr>
          <a:xfrm>
            <a:off x="770011" y="2057400"/>
            <a:ext cx="3932238" cy="381158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scatter point of payload vs. orbit type</a:t>
            </a:r>
            <a:endParaRPr/>
          </a:p>
          <a:p>
            <a:pPr marL="228600" marR="0" lvl="0" indent="-88900" algn="l" rtl="0">
              <a:lnSpc>
                <a:spcPct val="100000"/>
              </a:lnSpc>
              <a:spcBef>
                <a:spcPts val="1400"/>
              </a:spcBef>
              <a:spcAft>
                <a:spcPts val="0"/>
              </a:spcAft>
              <a:buClr>
                <a:schemeClr val="dk1"/>
              </a:buClr>
              <a:buSzPts val="2200"/>
              <a:buFont typeface="Arial"/>
              <a:buNone/>
            </a:pPr>
            <a:endParaRPr sz="2200">
              <a:solidFill>
                <a:srgbClr val="292929"/>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50" name="Google Shape;250;p2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
        <p:nvSpPr>
          <p:cNvPr id="251" name="Google Shape;251;p22"/>
          <p:cNvSpPr txBox="1">
            <a:spLocks noGrp="1"/>
          </p:cNvSpPr>
          <p:nvPr>
            <p:ph type="body" idx="2"/>
          </p:nvPr>
        </p:nvSpPr>
        <p:spPr>
          <a:xfrm>
            <a:off x="6461760" y="1949075"/>
            <a:ext cx="3932100" cy="4076400"/>
          </a:xfrm>
          <a:prstGeom prst="rect">
            <a:avLst/>
          </a:prstGeom>
          <a:noFill/>
          <a:ln>
            <a:noFill/>
          </a:ln>
        </p:spPr>
        <p:txBody>
          <a:bodyPr spcFirstLastPara="1" wrap="square" lIns="91425" tIns="45700" rIns="91425" bIns="45700" anchor="t" anchorCtr="0">
            <a:normAutofit lnSpcReduction="10000"/>
          </a:bodyPr>
          <a:lstStyle/>
          <a:p>
            <a:pPr marL="0" marR="0" lvl="0" indent="0" algn="l" rtl="0">
              <a:lnSpc>
                <a:spcPct val="100000"/>
              </a:lnSpc>
              <a:spcBef>
                <a:spcPts val="1400"/>
              </a:spcBef>
              <a:spcAft>
                <a:spcPts val="0"/>
              </a:spcAft>
              <a:buNone/>
            </a:pPr>
            <a:r>
              <a:rPr lang="en-US" sz="2200">
                <a:solidFill>
                  <a:srgbClr val="292929"/>
                </a:solidFill>
              </a:rPr>
              <a:t>There are very many diverse distributions between the payload mass on each orbit, indicating that each rocket is unique each other.</a:t>
            </a:r>
            <a:endParaRPr sz="2200">
              <a:solidFill>
                <a:srgbClr val="292929"/>
              </a:solidFill>
            </a:endParaRPr>
          </a:p>
          <a:p>
            <a:pPr marL="0" marR="0" lvl="0" indent="0" algn="l" rtl="0">
              <a:lnSpc>
                <a:spcPct val="100000"/>
              </a:lnSpc>
              <a:spcBef>
                <a:spcPts val="1400"/>
              </a:spcBef>
              <a:spcAft>
                <a:spcPts val="0"/>
              </a:spcAft>
              <a:buNone/>
            </a:pPr>
            <a:r>
              <a:rPr lang="en-US" sz="2200">
                <a:solidFill>
                  <a:srgbClr val="292929"/>
                </a:solidFill>
              </a:rPr>
              <a:t>In GTO orbit, the distributed rockets are most likely comes from 2000 to 8000 payload mass indicates the unique patterns and consistency there.</a:t>
            </a:r>
            <a:endParaRPr sz="2200">
              <a:solidFill>
                <a:srgbClr val="292929"/>
              </a:solidFill>
            </a:endParaRPr>
          </a:p>
        </p:txBody>
      </p:sp>
      <p:pic>
        <p:nvPicPr>
          <p:cNvPr id="253" name="Google Shape;253;p22"/>
          <p:cNvPicPr preferRelativeResize="0"/>
          <p:nvPr/>
        </p:nvPicPr>
        <p:blipFill>
          <a:blip r:embed="rId4">
            <a:alphaModFix/>
          </a:blip>
          <a:stretch>
            <a:fillRect/>
          </a:stretch>
        </p:blipFill>
        <p:spPr>
          <a:xfrm>
            <a:off x="843888" y="1462077"/>
            <a:ext cx="5534025" cy="4971722"/>
          </a:xfrm>
          <a:prstGeom prst="rect">
            <a:avLst/>
          </a:prstGeom>
          <a:noFill/>
          <a:ln>
            <a:noFill/>
          </a:ln>
        </p:spPr>
      </p:pic>
      <p:sp>
        <p:nvSpPr>
          <p:cNvPr id="2" name="Rectangle 1">
            <a:extLst>
              <a:ext uri="{FF2B5EF4-FFF2-40B4-BE49-F238E27FC236}">
                <a16:creationId xmlns:a16="http://schemas.microsoft.com/office/drawing/2014/main" id="{A99329E8-8382-6094-7A64-AA57415A430E}"/>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3C53E8A2-1C1F-93B5-EB82-71B88421E061}"/>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7"/>
        <p:cNvGrpSpPr/>
        <p:nvPr/>
      </p:nvGrpSpPr>
      <p:grpSpPr>
        <a:xfrm>
          <a:off x="0" y="0"/>
          <a:ext cx="0" cy="0"/>
          <a:chOff x="0" y="0"/>
          <a:chExt cx="0" cy="0"/>
        </a:xfrm>
      </p:grpSpPr>
      <p:sp>
        <p:nvSpPr>
          <p:cNvPr id="258" name="Google Shape;258;p2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21</a:t>
            </a:fld>
            <a:endParaRPr/>
          </a:p>
        </p:txBody>
      </p:sp>
      <p:sp>
        <p:nvSpPr>
          <p:cNvPr id="259" name="Google Shape;259;p23"/>
          <p:cNvSpPr txBox="1">
            <a:spLocks noGrp="1"/>
          </p:cNvSpPr>
          <p:nvPr>
            <p:ph type="body" idx="1"/>
          </p:nvPr>
        </p:nvSpPr>
        <p:spPr>
          <a:xfrm>
            <a:off x="770011" y="2069757"/>
            <a:ext cx="3932238" cy="3811588"/>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a line chart of yearly average success rate</a:t>
            </a:r>
            <a:endParaRPr/>
          </a:p>
          <a:p>
            <a:pPr marL="228600" marR="0" lvl="0" indent="-88900" algn="l" rtl="0">
              <a:lnSpc>
                <a:spcPct val="100000"/>
              </a:lnSpc>
              <a:spcBef>
                <a:spcPts val="1400"/>
              </a:spcBef>
              <a:spcAft>
                <a:spcPts val="0"/>
              </a:spcAft>
              <a:buClr>
                <a:schemeClr val="dk1"/>
              </a:buClr>
              <a:buSzPts val="2200"/>
              <a:buFont typeface="Arial"/>
              <a:buNone/>
            </a:pPr>
            <a:endParaRPr sz="2200">
              <a:solidFill>
                <a:srgbClr val="292929"/>
              </a:solidFill>
              <a:latin typeface="Arial"/>
              <a:ea typeface="Arial"/>
              <a:cs typeface="Arial"/>
              <a:sym typeface="Arial"/>
            </a:endParaRPr>
          </a:p>
          <a:p>
            <a:pPr marL="228600" marR="0" lvl="0" indent="-228600" algn="l" rtl="0">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Show the screenshot of the scatter plot with explanations</a:t>
            </a:r>
            <a:endParaRPr/>
          </a:p>
        </p:txBody>
      </p:sp>
      <p:sp>
        <p:nvSpPr>
          <p:cNvPr id="260" name="Google Shape;260;p2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sp>
        <p:nvSpPr>
          <p:cNvPr id="261" name="Google Shape;261;p23"/>
          <p:cNvSpPr txBox="1">
            <a:spLocks noGrp="1"/>
          </p:cNvSpPr>
          <p:nvPr>
            <p:ph type="body" idx="2"/>
          </p:nvPr>
        </p:nvSpPr>
        <p:spPr>
          <a:xfrm>
            <a:off x="6406896" y="1949075"/>
            <a:ext cx="3932100" cy="40764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None/>
            </a:pPr>
            <a:r>
              <a:rPr lang="en-US" sz="2200">
                <a:solidFill>
                  <a:srgbClr val="292929"/>
                </a:solidFill>
              </a:rPr>
              <a:t>From year to year,</a:t>
            </a:r>
            <a:endParaRPr sz="2200">
              <a:solidFill>
                <a:srgbClr val="292929"/>
              </a:solidFill>
            </a:endParaRPr>
          </a:p>
          <a:p>
            <a:pPr marL="0" marR="0" lvl="0" indent="0" algn="l" rtl="0">
              <a:lnSpc>
                <a:spcPct val="100000"/>
              </a:lnSpc>
              <a:spcBef>
                <a:spcPts val="1400"/>
              </a:spcBef>
              <a:spcAft>
                <a:spcPts val="0"/>
              </a:spcAft>
              <a:buNone/>
            </a:pPr>
            <a:r>
              <a:rPr lang="en-US" sz="2200">
                <a:solidFill>
                  <a:srgbClr val="292929"/>
                </a:solidFill>
              </a:rPr>
              <a:t>The overall success rate of rocket launched are increases in the average, this is a good milestones that indicating the better security and performance on the systems that they are using.</a:t>
            </a:r>
            <a:endParaRPr sz="2200">
              <a:solidFill>
                <a:srgbClr val="292929"/>
              </a:solidFill>
            </a:endParaRPr>
          </a:p>
        </p:txBody>
      </p:sp>
      <p:pic>
        <p:nvPicPr>
          <p:cNvPr id="262" name="Google Shape;262;p23"/>
          <p:cNvPicPr preferRelativeResize="0"/>
          <p:nvPr/>
        </p:nvPicPr>
        <p:blipFill>
          <a:blip r:embed="rId4">
            <a:alphaModFix/>
          </a:blip>
          <a:stretch>
            <a:fillRect/>
          </a:stretch>
        </p:blipFill>
        <p:spPr>
          <a:xfrm>
            <a:off x="855684" y="1805100"/>
            <a:ext cx="5400675" cy="4114800"/>
          </a:xfrm>
          <a:prstGeom prst="rect">
            <a:avLst/>
          </a:prstGeom>
          <a:noFill/>
          <a:ln>
            <a:noFill/>
          </a:ln>
        </p:spPr>
      </p:pic>
      <p:sp>
        <p:nvSpPr>
          <p:cNvPr id="2" name="Rectangle 1">
            <a:extLst>
              <a:ext uri="{FF2B5EF4-FFF2-40B4-BE49-F238E27FC236}">
                <a16:creationId xmlns:a16="http://schemas.microsoft.com/office/drawing/2014/main" id="{F50E8572-9F3E-1C5E-6630-05C685D88FD8}"/>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C7889326-C07F-34E1-3037-E3D8253C1A6C}"/>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6"/>
        <p:cNvGrpSpPr/>
        <p:nvPr/>
      </p:nvGrpSpPr>
      <p:grpSpPr>
        <a:xfrm>
          <a:off x="0" y="0"/>
          <a:ext cx="0" cy="0"/>
          <a:chOff x="0" y="0"/>
          <a:chExt cx="0" cy="0"/>
        </a:xfrm>
      </p:grpSpPr>
      <p:sp>
        <p:nvSpPr>
          <p:cNvPr id="267" name="Google Shape;267;p2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22</a:t>
            </a:fld>
            <a:endParaRPr/>
          </a:p>
        </p:txBody>
      </p:sp>
      <p:sp>
        <p:nvSpPr>
          <p:cNvPr id="268" name="Google Shape;268;p2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69" name="Google Shape;269;p24"/>
          <p:cNvPicPr preferRelativeResize="0"/>
          <p:nvPr/>
        </p:nvPicPr>
        <p:blipFill>
          <a:blip r:embed="rId4">
            <a:alphaModFix/>
          </a:blip>
          <a:stretch>
            <a:fillRect/>
          </a:stretch>
        </p:blipFill>
        <p:spPr>
          <a:xfrm>
            <a:off x="2027300" y="1800825"/>
            <a:ext cx="8137399" cy="3511612"/>
          </a:xfrm>
          <a:prstGeom prst="rect">
            <a:avLst/>
          </a:prstGeom>
          <a:noFill/>
          <a:ln>
            <a:noFill/>
          </a:ln>
        </p:spPr>
      </p:pic>
      <p:sp>
        <p:nvSpPr>
          <p:cNvPr id="270" name="Google Shape;270;p24"/>
          <p:cNvSpPr txBox="1">
            <a:spLocks noGrp="1"/>
          </p:cNvSpPr>
          <p:nvPr>
            <p:ph type="body" idx="1"/>
          </p:nvPr>
        </p:nvSpPr>
        <p:spPr>
          <a:xfrm>
            <a:off x="1528550" y="5535938"/>
            <a:ext cx="8998500" cy="13809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1400"/>
              </a:spcBef>
              <a:spcAft>
                <a:spcPts val="0"/>
              </a:spcAft>
              <a:buNone/>
            </a:pPr>
            <a:r>
              <a:rPr lang="en-US" sz="2200">
                <a:solidFill>
                  <a:srgbClr val="292929"/>
                </a:solidFill>
              </a:rPr>
              <a:t>Based on the snippet code, There are four (4) unique launch site names on the dataset as mentioned above.</a:t>
            </a:r>
            <a:endParaRPr sz="2200">
              <a:solidFill>
                <a:srgbClr val="292929"/>
              </a:solidFill>
            </a:endParaRPr>
          </a:p>
        </p:txBody>
      </p:sp>
      <p:sp>
        <p:nvSpPr>
          <p:cNvPr id="2" name="Rectangle 1">
            <a:extLst>
              <a:ext uri="{FF2B5EF4-FFF2-40B4-BE49-F238E27FC236}">
                <a16:creationId xmlns:a16="http://schemas.microsoft.com/office/drawing/2014/main" id="{E4F9EFAE-F7C3-A004-3E4C-C96E7C240D09}"/>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337D4BC5-717B-65E8-037A-FB8CE32E4F1C}"/>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74"/>
        <p:cNvGrpSpPr/>
        <p:nvPr/>
      </p:nvGrpSpPr>
      <p:grpSpPr>
        <a:xfrm>
          <a:off x="0" y="0"/>
          <a:ext cx="0" cy="0"/>
          <a:chOff x="0" y="0"/>
          <a:chExt cx="0" cy="0"/>
        </a:xfrm>
      </p:grpSpPr>
      <p:sp>
        <p:nvSpPr>
          <p:cNvPr id="275" name="Google Shape;275;p2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23</a:t>
            </a:fld>
            <a:endParaRPr/>
          </a:p>
        </p:txBody>
      </p:sp>
      <p:sp>
        <p:nvSpPr>
          <p:cNvPr id="276" name="Google Shape;276;p2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77" name="Google Shape;277;p25"/>
          <p:cNvPicPr preferRelativeResize="0"/>
          <p:nvPr/>
        </p:nvPicPr>
        <p:blipFill>
          <a:blip r:embed="rId4">
            <a:alphaModFix/>
          </a:blip>
          <a:stretch>
            <a:fillRect/>
          </a:stretch>
        </p:blipFill>
        <p:spPr>
          <a:xfrm>
            <a:off x="801894" y="1732744"/>
            <a:ext cx="10582386" cy="2482640"/>
          </a:xfrm>
          <a:prstGeom prst="rect">
            <a:avLst/>
          </a:prstGeom>
          <a:noFill/>
          <a:ln>
            <a:noFill/>
          </a:ln>
        </p:spPr>
      </p:pic>
      <p:sp>
        <p:nvSpPr>
          <p:cNvPr id="278" name="Google Shape;278;p25"/>
          <p:cNvSpPr txBox="1">
            <a:spLocks noGrp="1"/>
          </p:cNvSpPr>
          <p:nvPr>
            <p:ph type="body" idx="1"/>
          </p:nvPr>
        </p:nvSpPr>
        <p:spPr>
          <a:xfrm>
            <a:off x="1528561" y="4644673"/>
            <a:ext cx="8998500" cy="13809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1400"/>
              </a:spcBef>
              <a:spcAft>
                <a:spcPts val="0"/>
              </a:spcAft>
              <a:buNone/>
            </a:pPr>
            <a:r>
              <a:rPr lang="en-US" sz="2200" dirty="0">
                <a:solidFill>
                  <a:srgbClr val="292929"/>
                </a:solidFill>
              </a:rPr>
              <a:t>Based on the snippet code, There are several flight that the launch site names begin with the “CCA” characters. In this case, only the top 5 observations displayed as the limitation on the questions</a:t>
            </a:r>
            <a:endParaRPr sz="2200" dirty="0">
              <a:solidFill>
                <a:srgbClr val="292929"/>
              </a:solidFill>
            </a:endParaRPr>
          </a:p>
        </p:txBody>
      </p:sp>
      <p:sp>
        <p:nvSpPr>
          <p:cNvPr id="2" name="Rectangle 1">
            <a:extLst>
              <a:ext uri="{FF2B5EF4-FFF2-40B4-BE49-F238E27FC236}">
                <a16:creationId xmlns:a16="http://schemas.microsoft.com/office/drawing/2014/main" id="{E8A76CE7-DFF1-E4E5-2E72-C8FB29C23F78}"/>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4FD4E735-D42A-C37B-C015-53821B68ED03}"/>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82"/>
        <p:cNvGrpSpPr/>
        <p:nvPr/>
      </p:nvGrpSpPr>
      <p:grpSpPr>
        <a:xfrm>
          <a:off x="0" y="0"/>
          <a:ext cx="0" cy="0"/>
          <a:chOff x="0" y="0"/>
          <a:chExt cx="0" cy="0"/>
        </a:xfrm>
      </p:grpSpPr>
      <p:sp>
        <p:nvSpPr>
          <p:cNvPr id="283" name="Google Shape;283;p2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24</a:t>
            </a:fld>
            <a:endParaRPr/>
          </a:p>
        </p:txBody>
      </p:sp>
      <p:sp>
        <p:nvSpPr>
          <p:cNvPr id="284" name="Google Shape;284;p2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85" name="Google Shape;285;p26"/>
          <p:cNvPicPr preferRelativeResize="0"/>
          <p:nvPr/>
        </p:nvPicPr>
        <p:blipFill>
          <a:blip r:embed="rId4">
            <a:alphaModFix/>
          </a:blip>
          <a:stretch>
            <a:fillRect/>
          </a:stretch>
        </p:blipFill>
        <p:spPr>
          <a:xfrm>
            <a:off x="4639875" y="1502650"/>
            <a:ext cx="6645714" cy="5110901"/>
          </a:xfrm>
          <a:prstGeom prst="rect">
            <a:avLst/>
          </a:prstGeom>
          <a:noFill/>
          <a:ln>
            <a:noFill/>
          </a:ln>
        </p:spPr>
      </p:pic>
      <p:sp>
        <p:nvSpPr>
          <p:cNvPr id="286" name="Google Shape;286;p26"/>
          <p:cNvSpPr txBox="1">
            <a:spLocks noGrp="1"/>
          </p:cNvSpPr>
          <p:nvPr>
            <p:ph type="body" idx="1"/>
          </p:nvPr>
        </p:nvSpPr>
        <p:spPr>
          <a:xfrm>
            <a:off x="770000" y="4515350"/>
            <a:ext cx="3619800" cy="52383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1400"/>
              </a:spcBef>
              <a:spcAft>
                <a:spcPts val="0"/>
              </a:spcAft>
              <a:buNone/>
            </a:pPr>
            <a:r>
              <a:rPr lang="en-US" sz="2200">
                <a:solidFill>
                  <a:srgbClr val="292929"/>
                </a:solidFill>
              </a:rPr>
              <a:t>Based on the snippet code, There are the group of the total payload mass, for each booster version type that carried by boosters from NASA.</a:t>
            </a:r>
            <a:endParaRPr sz="2200">
              <a:solidFill>
                <a:srgbClr val="292929"/>
              </a:solidFill>
            </a:endParaRPr>
          </a:p>
        </p:txBody>
      </p:sp>
      <p:sp>
        <p:nvSpPr>
          <p:cNvPr id="2" name="Rectangle 1">
            <a:extLst>
              <a:ext uri="{FF2B5EF4-FFF2-40B4-BE49-F238E27FC236}">
                <a16:creationId xmlns:a16="http://schemas.microsoft.com/office/drawing/2014/main" id="{D8E22621-1115-3F63-BD57-1D10CC48E8D3}"/>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2EDAC502-B358-79FA-4190-C5582C3AA552}"/>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0"/>
        <p:cNvGrpSpPr/>
        <p:nvPr/>
      </p:nvGrpSpPr>
      <p:grpSpPr>
        <a:xfrm>
          <a:off x="0" y="0"/>
          <a:ext cx="0" cy="0"/>
          <a:chOff x="0" y="0"/>
          <a:chExt cx="0" cy="0"/>
        </a:xfrm>
      </p:grpSpPr>
      <p:sp>
        <p:nvSpPr>
          <p:cNvPr id="291" name="Google Shape;291;p2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25</a:t>
            </a:fld>
            <a:endParaRPr/>
          </a:p>
        </p:txBody>
      </p:sp>
      <p:sp>
        <p:nvSpPr>
          <p:cNvPr id="292" name="Google Shape;292;p2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93" name="Google Shape;293;p27"/>
          <p:cNvPicPr preferRelativeResize="0"/>
          <p:nvPr/>
        </p:nvPicPr>
        <p:blipFill>
          <a:blip r:embed="rId4">
            <a:alphaModFix/>
          </a:blip>
          <a:stretch>
            <a:fillRect/>
          </a:stretch>
        </p:blipFill>
        <p:spPr>
          <a:xfrm>
            <a:off x="914400" y="1577347"/>
            <a:ext cx="10371211" cy="3378701"/>
          </a:xfrm>
          <a:prstGeom prst="rect">
            <a:avLst/>
          </a:prstGeom>
          <a:noFill/>
          <a:ln>
            <a:noFill/>
          </a:ln>
        </p:spPr>
      </p:pic>
      <p:sp>
        <p:nvSpPr>
          <p:cNvPr id="294" name="Google Shape;294;p27"/>
          <p:cNvSpPr txBox="1">
            <a:spLocks noGrp="1"/>
          </p:cNvSpPr>
          <p:nvPr>
            <p:ph type="body" idx="1"/>
          </p:nvPr>
        </p:nvSpPr>
        <p:spPr>
          <a:xfrm>
            <a:off x="1596750" y="5161021"/>
            <a:ext cx="8998500" cy="13809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1400"/>
              </a:spcBef>
              <a:spcAft>
                <a:spcPts val="0"/>
              </a:spcAft>
              <a:buNone/>
            </a:pPr>
            <a:r>
              <a:rPr lang="en-US" sz="2200" dirty="0">
                <a:solidFill>
                  <a:srgbClr val="292929"/>
                </a:solidFill>
              </a:rPr>
              <a:t>Based on the snippet code, There are the group of payload mass average for each of the F9 V1.1 booster version type.</a:t>
            </a:r>
            <a:endParaRPr sz="2200" dirty="0">
              <a:solidFill>
                <a:srgbClr val="292929"/>
              </a:solidFill>
            </a:endParaRPr>
          </a:p>
        </p:txBody>
      </p:sp>
      <p:sp>
        <p:nvSpPr>
          <p:cNvPr id="2" name="Rectangle 1">
            <a:extLst>
              <a:ext uri="{FF2B5EF4-FFF2-40B4-BE49-F238E27FC236}">
                <a16:creationId xmlns:a16="http://schemas.microsoft.com/office/drawing/2014/main" id="{AFD3F076-6190-49F2-D4AF-980DACBC324E}"/>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29AE2555-A9B3-FA64-132A-73EA83548CA1}"/>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98"/>
        <p:cNvGrpSpPr/>
        <p:nvPr/>
      </p:nvGrpSpPr>
      <p:grpSpPr>
        <a:xfrm>
          <a:off x="0" y="0"/>
          <a:ext cx="0" cy="0"/>
          <a:chOff x="0" y="0"/>
          <a:chExt cx="0" cy="0"/>
        </a:xfrm>
      </p:grpSpPr>
      <p:sp>
        <p:nvSpPr>
          <p:cNvPr id="299" name="Google Shape;299;p2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26</a:t>
            </a:fld>
            <a:endParaRPr/>
          </a:p>
        </p:txBody>
      </p:sp>
      <p:sp>
        <p:nvSpPr>
          <p:cNvPr id="300" name="Google Shape;300;p2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301" name="Google Shape;301;p28"/>
          <p:cNvPicPr preferRelativeResize="0"/>
          <p:nvPr/>
        </p:nvPicPr>
        <p:blipFill>
          <a:blip r:embed="rId4">
            <a:alphaModFix/>
          </a:blip>
          <a:stretch>
            <a:fillRect/>
          </a:stretch>
        </p:blipFill>
        <p:spPr>
          <a:xfrm>
            <a:off x="757310" y="1737232"/>
            <a:ext cx="10677379" cy="1293992"/>
          </a:xfrm>
          <a:prstGeom prst="rect">
            <a:avLst/>
          </a:prstGeom>
          <a:noFill/>
          <a:ln>
            <a:noFill/>
          </a:ln>
        </p:spPr>
      </p:pic>
      <p:sp>
        <p:nvSpPr>
          <p:cNvPr id="302" name="Google Shape;302;p28"/>
          <p:cNvSpPr txBox="1">
            <a:spLocks noGrp="1"/>
          </p:cNvSpPr>
          <p:nvPr>
            <p:ph type="body" idx="1"/>
          </p:nvPr>
        </p:nvSpPr>
        <p:spPr>
          <a:xfrm>
            <a:off x="1596749" y="3031224"/>
            <a:ext cx="8998500" cy="13809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1400"/>
              </a:spcBef>
              <a:spcAft>
                <a:spcPts val="0"/>
              </a:spcAft>
              <a:buNone/>
            </a:pPr>
            <a:r>
              <a:rPr lang="en-US" sz="2200" dirty="0">
                <a:solidFill>
                  <a:srgbClr val="292929"/>
                </a:solidFill>
              </a:rPr>
              <a:t>Based on the snippet code, There is the first observation of the successful rocket launch on the ground landing.</a:t>
            </a:r>
            <a:endParaRPr sz="2200" dirty="0">
              <a:solidFill>
                <a:srgbClr val="292929"/>
              </a:solidFill>
            </a:endParaRPr>
          </a:p>
        </p:txBody>
      </p:sp>
      <p:sp>
        <p:nvSpPr>
          <p:cNvPr id="2" name="Rectangle 1">
            <a:extLst>
              <a:ext uri="{FF2B5EF4-FFF2-40B4-BE49-F238E27FC236}">
                <a16:creationId xmlns:a16="http://schemas.microsoft.com/office/drawing/2014/main" id="{B60AE708-E024-81E2-D72F-D49903CAA330}"/>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314DA6B6-1869-E0DA-15BE-1F0089263A4C}"/>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06"/>
        <p:cNvGrpSpPr/>
        <p:nvPr/>
      </p:nvGrpSpPr>
      <p:grpSpPr>
        <a:xfrm>
          <a:off x="0" y="0"/>
          <a:ext cx="0" cy="0"/>
          <a:chOff x="0" y="0"/>
          <a:chExt cx="0" cy="0"/>
        </a:xfrm>
      </p:grpSpPr>
      <p:sp>
        <p:nvSpPr>
          <p:cNvPr id="307" name="Google Shape;307;p2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27</a:t>
            </a:fld>
            <a:endParaRPr/>
          </a:p>
        </p:txBody>
      </p:sp>
      <p:sp>
        <p:nvSpPr>
          <p:cNvPr id="308" name="Google Shape;308;p29"/>
          <p:cNvSpPr txBox="1">
            <a:spLocks noGrp="1"/>
          </p:cNvSpPr>
          <p:nvPr>
            <p:ph type="body" idx="1"/>
          </p:nvPr>
        </p:nvSpPr>
        <p:spPr>
          <a:xfrm>
            <a:off x="1223260" y="4121350"/>
            <a:ext cx="9745500" cy="43512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0"/>
              </a:spcBef>
              <a:spcAft>
                <a:spcPts val="0"/>
              </a:spcAft>
              <a:buNone/>
            </a:pPr>
            <a:r>
              <a:rPr lang="en-US" sz="2200">
                <a:solidFill>
                  <a:srgbClr val="292929"/>
                </a:solidFill>
              </a:rPr>
              <a:t>Based on the snippet code, there are the </a:t>
            </a:r>
            <a:r>
              <a:rPr lang="en-US" sz="2200">
                <a:solidFill>
                  <a:srgbClr val="292929"/>
                </a:solidFill>
                <a:latin typeface="Arial"/>
                <a:ea typeface="Arial"/>
                <a:cs typeface="Arial"/>
                <a:sym typeface="Arial"/>
              </a:rPr>
              <a:t>names of boosters which have successfully landed on drone ship and had payload mass greater than 4000 but less than 6000</a:t>
            </a:r>
            <a:endParaRPr/>
          </a:p>
        </p:txBody>
      </p:sp>
      <p:sp>
        <p:nvSpPr>
          <p:cNvPr id="309" name="Google Shape;309;p29"/>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62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310" name="Google Shape;310;p29"/>
          <p:cNvPicPr preferRelativeResize="0"/>
          <p:nvPr/>
        </p:nvPicPr>
        <p:blipFill>
          <a:blip r:embed="rId4">
            <a:alphaModFix/>
          </a:blip>
          <a:stretch>
            <a:fillRect/>
          </a:stretch>
        </p:blipFill>
        <p:spPr>
          <a:xfrm>
            <a:off x="838200" y="2056400"/>
            <a:ext cx="10515602" cy="1910460"/>
          </a:xfrm>
          <a:prstGeom prst="rect">
            <a:avLst/>
          </a:prstGeom>
          <a:noFill/>
          <a:ln>
            <a:noFill/>
          </a:ln>
        </p:spPr>
      </p:pic>
      <p:sp>
        <p:nvSpPr>
          <p:cNvPr id="2" name="Rectangle 1">
            <a:extLst>
              <a:ext uri="{FF2B5EF4-FFF2-40B4-BE49-F238E27FC236}">
                <a16:creationId xmlns:a16="http://schemas.microsoft.com/office/drawing/2014/main" id="{9032AF6E-100B-49AC-89BC-8CA943DE4AC6}"/>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72A45157-42A5-5D7D-3F37-F5DC9164FE26}"/>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14"/>
        <p:cNvGrpSpPr/>
        <p:nvPr/>
      </p:nvGrpSpPr>
      <p:grpSpPr>
        <a:xfrm>
          <a:off x="0" y="0"/>
          <a:ext cx="0" cy="0"/>
          <a:chOff x="0" y="0"/>
          <a:chExt cx="0" cy="0"/>
        </a:xfrm>
      </p:grpSpPr>
      <p:sp>
        <p:nvSpPr>
          <p:cNvPr id="315" name="Google Shape;315;p30"/>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28</a:t>
            </a:fld>
            <a:endParaRPr/>
          </a:p>
        </p:txBody>
      </p:sp>
      <p:sp>
        <p:nvSpPr>
          <p:cNvPr id="316" name="Google Shape;316;p30"/>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75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17" name="Google Shape;317;p30"/>
          <p:cNvPicPr preferRelativeResize="0"/>
          <p:nvPr/>
        </p:nvPicPr>
        <p:blipFill>
          <a:blip r:embed="rId4">
            <a:alphaModFix/>
          </a:blip>
          <a:stretch>
            <a:fillRect/>
          </a:stretch>
        </p:blipFill>
        <p:spPr>
          <a:xfrm>
            <a:off x="1110996" y="1470285"/>
            <a:ext cx="9970008" cy="3222173"/>
          </a:xfrm>
          <a:prstGeom prst="rect">
            <a:avLst/>
          </a:prstGeom>
          <a:noFill/>
          <a:ln>
            <a:noFill/>
          </a:ln>
        </p:spPr>
      </p:pic>
      <p:sp>
        <p:nvSpPr>
          <p:cNvPr id="318" name="Google Shape;318;p30"/>
          <p:cNvSpPr txBox="1">
            <a:spLocks noGrp="1"/>
          </p:cNvSpPr>
          <p:nvPr>
            <p:ph type="body" idx="1"/>
          </p:nvPr>
        </p:nvSpPr>
        <p:spPr>
          <a:xfrm>
            <a:off x="1596750" y="4697265"/>
            <a:ext cx="8998500" cy="13809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1400"/>
              </a:spcBef>
              <a:spcAft>
                <a:spcPts val="0"/>
              </a:spcAft>
              <a:buNone/>
            </a:pPr>
            <a:r>
              <a:rPr lang="en-US" sz="2200" dirty="0">
                <a:solidFill>
                  <a:srgbClr val="292929"/>
                </a:solidFill>
              </a:rPr>
              <a:t>Based on the snippet code, There are the total of calculations number of successful and failure rocket launching mission outcomes</a:t>
            </a:r>
            <a:endParaRPr sz="2200" dirty="0">
              <a:solidFill>
                <a:srgbClr val="292929"/>
              </a:solidFill>
            </a:endParaRPr>
          </a:p>
        </p:txBody>
      </p:sp>
      <p:sp>
        <p:nvSpPr>
          <p:cNvPr id="2" name="Rectangle 1">
            <a:extLst>
              <a:ext uri="{FF2B5EF4-FFF2-40B4-BE49-F238E27FC236}">
                <a16:creationId xmlns:a16="http://schemas.microsoft.com/office/drawing/2014/main" id="{F31BE2F1-E7CA-2B2E-D5C7-A6775BE2DB1B}"/>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2F37B06A-218D-C785-7D7A-9B470FD99510}"/>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22"/>
        <p:cNvGrpSpPr/>
        <p:nvPr/>
      </p:nvGrpSpPr>
      <p:grpSpPr>
        <a:xfrm>
          <a:off x="0" y="0"/>
          <a:ext cx="0" cy="0"/>
          <a:chOff x="0" y="0"/>
          <a:chExt cx="0" cy="0"/>
        </a:xfrm>
      </p:grpSpPr>
      <p:sp>
        <p:nvSpPr>
          <p:cNvPr id="323" name="Google Shape;323;p31"/>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29</a:t>
            </a:fld>
            <a:endParaRPr/>
          </a:p>
        </p:txBody>
      </p:sp>
      <p:sp>
        <p:nvSpPr>
          <p:cNvPr id="324" name="Google Shape;324;p31"/>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25" name="Google Shape;325;p31"/>
          <p:cNvPicPr preferRelativeResize="0"/>
          <p:nvPr/>
        </p:nvPicPr>
        <p:blipFill>
          <a:blip r:embed="rId4">
            <a:alphaModFix/>
          </a:blip>
          <a:stretch>
            <a:fillRect/>
          </a:stretch>
        </p:blipFill>
        <p:spPr>
          <a:xfrm>
            <a:off x="777806" y="1538804"/>
            <a:ext cx="10636387" cy="3097204"/>
          </a:xfrm>
          <a:prstGeom prst="rect">
            <a:avLst/>
          </a:prstGeom>
          <a:noFill/>
          <a:ln>
            <a:noFill/>
          </a:ln>
        </p:spPr>
      </p:pic>
      <p:sp>
        <p:nvSpPr>
          <p:cNvPr id="326" name="Google Shape;326;p31"/>
          <p:cNvSpPr txBox="1">
            <a:spLocks noGrp="1"/>
          </p:cNvSpPr>
          <p:nvPr>
            <p:ph type="body" idx="1"/>
          </p:nvPr>
        </p:nvSpPr>
        <p:spPr>
          <a:xfrm>
            <a:off x="1596749" y="4644673"/>
            <a:ext cx="8998500" cy="13809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1400"/>
              </a:spcBef>
              <a:spcAft>
                <a:spcPts val="0"/>
              </a:spcAft>
              <a:buNone/>
            </a:pPr>
            <a:r>
              <a:rPr lang="en-US" sz="2200" dirty="0">
                <a:solidFill>
                  <a:srgbClr val="292929"/>
                </a:solidFill>
              </a:rPr>
              <a:t>Based on the snippet code, There are the group of booster’s name with its each total of payload mass for each names.</a:t>
            </a:r>
            <a:endParaRPr sz="2200" dirty="0">
              <a:solidFill>
                <a:srgbClr val="292929"/>
              </a:solidFill>
            </a:endParaRPr>
          </a:p>
        </p:txBody>
      </p:sp>
      <p:sp>
        <p:nvSpPr>
          <p:cNvPr id="2" name="Rectangle 1">
            <a:extLst>
              <a:ext uri="{FF2B5EF4-FFF2-40B4-BE49-F238E27FC236}">
                <a16:creationId xmlns:a16="http://schemas.microsoft.com/office/drawing/2014/main" id="{44F19E7F-5ADA-4A4B-C2B5-05ECF685EA9E}"/>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D0654411-2336-1EB8-917A-9BD0A3E71CFA}"/>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9"/>
        <p:cNvGrpSpPr/>
        <p:nvPr/>
      </p:nvGrpSpPr>
      <p:grpSpPr>
        <a:xfrm>
          <a:off x="0" y="0"/>
          <a:ext cx="0" cy="0"/>
          <a:chOff x="0" y="0"/>
          <a:chExt cx="0" cy="0"/>
        </a:xfrm>
      </p:grpSpPr>
      <p:sp>
        <p:nvSpPr>
          <p:cNvPr id="100" name="Google Shape;100;p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3</a:t>
            </a:fld>
            <a:endParaRPr/>
          </a:p>
        </p:txBody>
      </p:sp>
      <p:sp>
        <p:nvSpPr>
          <p:cNvPr id="101" name="Google Shape;101;p3"/>
          <p:cNvSpPr txBox="1"/>
          <p:nvPr/>
        </p:nvSpPr>
        <p:spPr>
          <a:xfrm>
            <a:off x="958900" y="1632850"/>
            <a:ext cx="10326600" cy="4794300"/>
          </a:xfrm>
          <a:prstGeom prst="rect">
            <a:avLst/>
          </a:prstGeom>
          <a:noFill/>
          <a:ln>
            <a:noFill/>
          </a:ln>
        </p:spPr>
        <p:txBody>
          <a:bodyPr spcFirstLastPara="1" wrap="square" lIns="91425" tIns="45700" rIns="91425" bIns="45700" anchor="t" anchorCtr="0">
            <a:normAutofit fontScale="77500" lnSpcReduction="20000"/>
          </a:bodyPr>
          <a:lstStyle/>
          <a:p>
            <a:pPr marL="0" marR="0" lvl="0" indent="0" algn="l" rtl="0">
              <a:lnSpc>
                <a:spcPct val="100000"/>
              </a:lnSpc>
              <a:spcBef>
                <a:spcPts val="1400"/>
              </a:spcBef>
              <a:spcAft>
                <a:spcPts val="0"/>
              </a:spcAft>
              <a:buNone/>
            </a:pPr>
            <a:r>
              <a:rPr lang="en-US" sz="2200">
                <a:solidFill>
                  <a:srgbClr val="292929"/>
                </a:solidFill>
              </a:rPr>
              <a:t>This project aims to predict whether a rocket launching is success or failed to help the business understanding and requirements of SpaceX Coorporation based on the historical records of SpaceX Rocket Launches. In order to predict it, there are several details that needs attention.</a:t>
            </a:r>
            <a:endParaRPr sz="2200">
              <a:solidFill>
                <a:srgbClr val="292929"/>
              </a:solidFill>
            </a:endParaRPr>
          </a:p>
          <a:p>
            <a:pPr marL="0" marR="0" lvl="0" indent="0" algn="l" rtl="0">
              <a:lnSpc>
                <a:spcPct val="100000"/>
              </a:lnSpc>
              <a:spcBef>
                <a:spcPts val="1400"/>
              </a:spcBef>
              <a:spcAft>
                <a:spcPts val="0"/>
              </a:spcAft>
              <a:buNone/>
            </a:pPr>
            <a:r>
              <a:rPr lang="en-US" sz="2200" b="1">
                <a:solidFill>
                  <a:srgbClr val="292929"/>
                </a:solidFill>
              </a:rPr>
              <a:t>Methodology</a:t>
            </a:r>
            <a:endParaRPr sz="2200" b="1">
              <a:solidFill>
                <a:srgbClr val="292929"/>
              </a:solidFill>
            </a:endParaRPr>
          </a:p>
          <a:p>
            <a:pPr marL="0" marR="0" lvl="0" indent="0" algn="l" rtl="0">
              <a:lnSpc>
                <a:spcPct val="100000"/>
              </a:lnSpc>
              <a:spcBef>
                <a:spcPts val="1400"/>
              </a:spcBef>
              <a:spcAft>
                <a:spcPts val="0"/>
              </a:spcAft>
              <a:buNone/>
            </a:pPr>
            <a:r>
              <a:rPr lang="en-US" sz="2200">
                <a:solidFill>
                  <a:srgbClr val="292929"/>
                </a:solidFill>
              </a:rPr>
              <a:t>The historical data will be collected by using SpaceX API and scrap the records from the Wikipedia. To ensure its quality, the data will being wrangled with some manipulation and exploration. There are several visualization that ease to understand the pattern of data’s distribution. Finally, there are 4 classification models : logistic regression, K nearest neighbours, support vector machine and decision tree that will be fitted and evaluated to get the best accuracy score.</a:t>
            </a:r>
            <a:endParaRPr sz="2200">
              <a:solidFill>
                <a:srgbClr val="292929"/>
              </a:solidFill>
            </a:endParaRPr>
          </a:p>
          <a:p>
            <a:pPr marL="0" marR="0" lvl="0" indent="0" algn="l" rtl="0">
              <a:lnSpc>
                <a:spcPct val="100000"/>
              </a:lnSpc>
              <a:spcBef>
                <a:spcPts val="1400"/>
              </a:spcBef>
              <a:spcAft>
                <a:spcPts val="0"/>
              </a:spcAft>
              <a:buNone/>
            </a:pPr>
            <a:r>
              <a:rPr lang="en-US" sz="2200" b="1">
                <a:solidFill>
                  <a:srgbClr val="292929"/>
                </a:solidFill>
              </a:rPr>
              <a:t>Results</a:t>
            </a:r>
            <a:endParaRPr sz="2200" b="1">
              <a:solidFill>
                <a:srgbClr val="292929"/>
              </a:solidFill>
            </a:endParaRPr>
          </a:p>
          <a:p>
            <a:pPr marL="0" marR="0" lvl="0" indent="0" algn="l" rtl="0">
              <a:lnSpc>
                <a:spcPct val="100000"/>
              </a:lnSpc>
              <a:spcBef>
                <a:spcPts val="1400"/>
              </a:spcBef>
              <a:spcAft>
                <a:spcPts val="0"/>
              </a:spcAft>
              <a:buNone/>
            </a:pPr>
            <a:r>
              <a:rPr lang="en-US" sz="2200">
                <a:solidFill>
                  <a:srgbClr val="292929"/>
                </a:solidFill>
              </a:rPr>
              <a:t>Based on the fitted model, there are 3 models that has the same accuracy’s score : Logistic Regression, Support Vector Machine and Decision Tree with 100% Accuracy. Because the small size of dataset, it may lead to a limitation on this project which doesn’t rule out the possibility that the models is not generalized since less data that can be used for training the model.</a:t>
            </a:r>
            <a:endParaRPr sz="2200">
              <a:solidFill>
                <a:srgbClr val="292929"/>
              </a:solidFill>
            </a:endParaRPr>
          </a:p>
        </p:txBody>
      </p:sp>
      <p:sp>
        <p:nvSpPr>
          <p:cNvPr id="102" name="Google Shape;102;p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1" dirty="0">
                <a:solidFill>
                  <a:srgbClr val="0B49CB"/>
                </a:solidFill>
                <a:latin typeface="Arial"/>
                <a:ea typeface="Arial"/>
                <a:cs typeface="Arial"/>
                <a:sym typeface="Arial"/>
              </a:rPr>
              <a:t>Executive Summary</a:t>
            </a:r>
            <a:endParaRPr sz="4000" b="1" dirty="0">
              <a:solidFill>
                <a:srgbClr val="0B49CB"/>
              </a:solidFill>
              <a:latin typeface="IBM Plex Mono SemiBold"/>
              <a:ea typeface="IBM Plex Mono SemiBold"/>
              <a:cs typeface="IBM Plex Mono SemiBold"/>
              <a:sym typeface="IBM Plex Mono SemiBold"/>
            </a:endParaRPr>
          </a:p>
        </p:txBody>
      </p:sp>
      <p:sp>
        <p:nvSpPr>
          <p:cNvPr id="2" name="Rectangle 1">
            <a:extLst>
              <a:ext uri="{FF2B5EF4-FFF2-40B4-BE49-F238E27FC236}">
                <a16:creationId xmlns:a16="http://schemas.microsoft.com/office/drawing/2014/main" id="{DA1437F3-58E3-47D0-95A9-84226C66AE85}"/>
              </a:ext>
            </a:extLst>
          </p:cNvPr>
          <p:cNvSpPr/>
          <p:nvPr/>
        </p:nvSpPr>
        <p:spPr>
          <a:xfrm>
            <a:off x="0" y="0"/>
            <a:ext cx="597610"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0"/>
        <p:cNvGrpSpPr/>
        <p:nvPr/>
      </p:nvGrpSpPr>
      <p:grpSpPr>
        <a:xfrm>
          <a:off x="0" y="0"/>
          <a:ext cx="0" cy="0"/>
          <a:chOff x="0" y="0"/>
          <a:chExt cx="0" cy="0"/>
        </a:xfrm>
      </p:grpSpPr>
      <p:sp>
        <p:nvSpPr>
          <p:cNvPr id="331" name="Google Shape;331;p32"/>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30</a:t>
            </a:fld>
            <a:endParaRPr/>
          </a:p>
        </p:txBody>
      </p:sp>
      <p:sp>
        <p:nvSpPr>
          <p:cNvPr id="332" name="Google Shape;332;p32"/>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33" name="Google Shape;333;p32"/>
          <p:cNvPicPr preferRelativeResize="0"/>
          <p:nvPr/>
        </p:nvPicPr>
        <p:blipFill>
          <a:blip r:embed="rId4">
            <a:alphaModFix/>
          </a:blip>
          <a:stretch>
            <a:fillRect/>
          </a:stretch>
        </p:blipFill>
        <p:spPr>
          <a:xfrm>
            <a:off x="742885" y="1651353"/>
            <a:ext cx="10706230" cy="1385335"/>
          </a:xfrm>
          <a:prstGeom prst="rect">
            <a:avLst/>
          </a:prstGeom>
          <a:noFill/>
          <a:ln>
            <a:noFill/>
          </a:ln>
        </p:spPr>
      </p:pic>
      <p:sp>
        <p:nvSpPr>
          <p:cNvPr id="334" name="Google Shape;334;p32"/>
          <p:cNvSpPr txBox="1">
            <a:spLocks noGrp="1"/>
          </p:cNvSpPr>
          <p:nvPr>
            <p:ph type="body" idx="1"/>
          </p:nvPr>
        </p:nvSpPr>
        <p:spPr>
          <a:xfrm>
            <a:off x="1528561" y="3036688"/>
            <a:ext cx="8998500" cy="13809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1400"/>
              </a:spcBef>
              <a:spcAft>
                <a:spcPts val="0"/>
              </a:spcAft>
              <a:buNone/>
            </a:pPr>
            <a:r>
              <a:rPr lang="en-US" sz="2200" dirty="0">
                <a:solidFill>
                  <a:srgbClr val="292929"/>
                </a:solidFill>
              </a:rPr>
              <a:t>Based on the snippet code, There are the list of observations which has failed the landing outcomes during the 2015 period.</a:t>
            </a:r>
            <a:endParaRPr sz="2200" dirty="0">
              <a:solidFill>
                <a:srgbClr val="292929"/>
              </a:solidFill>
            </a:endParaRPr>
          </a:p>
        </p:txBody>
      </p:sp>
      <p:sp>
        <p:nvSpPr>
          <p:cNvPr id="2" name="Rectangle 1">
            <a:extLst>
              <a:ext uri="{FF2B5EF4-FFF2-40B4-BE49-F238E27FC236}">
                <a16:creationId xmlns:a16="http://schemas.microsoft.com/office/drawing/2014/main" id="{2B8B156D-9BE3-10F9-5A08-4ED0327BB98E}"/>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08E18FCB-D9B4-081C-195A-9B32608B6486}"/>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38"/>
        <p:cNvGrpSpPr/>
        <p:nvPr/>
      </p:nvGrpSpPr>
      <p:grpSpPr>
        <a:xfrm>
          <a:off x="0" y="0"/>
          <a:ext cx="0" cy="0"/>
          <a:chOff x="0" y="0"/>
          <a:chExt cx="0" cy="0"/>
        </a:xfrm>
      </p:grpSpPr>
      <p:sp>
        <p:nvSpPr>
          <p:cNvPr id="339" name="Google Shape;339;p3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31</a:t>
            </a:fld>
            <a:endParaRPr/>
          </a:p>
        </p:txBody>
      </p:sp>
      <p:sp>
        <p:nvSpPr>
          <p:cNvPr id="340" name="Google Shape;340;p33"/>
          <p:cNvSpPr txBox="1">
            <a:spLocks noGrp="1"/>
          </p:cNvSpPr>
          <p:nvPr>
            <p:ph type="body" idx="1"/>
          </p:nvPr>
        </p:nvSpPr>
        <p:spPr>
          <a:xfrm>
            <a:off x="1223210" y="4405075"/>
            <a:ext cx="9745500" cy="43512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None/>
            </a:pPr>
            <a:r>
              <a:rPr lang="en-US" sz="2200">
                <a:solidFill>
                  <a:srgbClr val="292929"/>
                </a:solidFill>
              </a:rPr>
              <a:t>Based on the snippet code, there are the r</a:t>
            </a:r>
            <a:r>
              <a:rPr lang="en-US" sz="2200">
                <a:solidFill>
                  <a:srgbClr val="292929"/>
                </a:solidFill>
                <a:latin typeface="Arial"/>
                <a:ea typeface="Arial"/>
                <a:cs typeface="Arial"/>
                <a:sym typeface="Arial"/>
              </a:rPr>
              <a:t>ank</a:t>
            </a:r>
            <a:r>
              <a:rPr lang="en-US" sz="2200">
                <a:solidFill>
                  <a:srgbClr val="292929"/>
                </a:solidFill>
              </a:rPr>
              <a:t>’s records</a:t>
            </a:r>
            <a:r>
              <a:rPr lang="en-US" sz="2200">
                <a:solidFill>
                  <a:srgbClr val="292929"/>
                </a:solidFill>
                <a:latin typeface="Arial"/>
                <a:ea typeface="Arial"/>
                <a:cs typeface="Arial"/>
                <a:sym typeface="Arial"/>
              </a:rPr>
              <a:t> of landing outcomes</a:t>
            </a:r>
            <a:r>
              <a:rPr lang="en-US" sz="2200">
                <a:solidFill>
                  <a:srgbClr val="292929"/>
                </a:solidFill>
              </a:rPr>
              <a:t> </a:t>
            </a:r>
            <a:r>
              <a:rPr lang="en-US" sz="2200">
                <a:solidFill>
                  <a:srgbClr val="292929"/>
                </a:solidFill>
                <a:latin typeface="Arial"/>
                <a:ea typeface="Arial"/>
                <a:cs typeface="Arial"/>
                <a:sym typeface="Arial"/>
              </a:rPr>
              <a:t>between the date 2010-06-04 and 2017-03-20</a:t>
            </a:r>
            <a:r>
              <a:rPr lang="en-US" sz="2200">
                <a:solidFill>
                  <a:srgbClr val="292929"/>
                </a:solidFill>
              </a:rPr>
              <a:t> </a:t>
            </a:r>
            <a:r>
              <a:rPr lang="en-US" sz="2200">
                <a:solidFill>
                  <a:srgbClr val="292929"/>
                </a:solidFill>
                <a:latin typeface="Arial"/>
                <a:ea typeface="Arial"/>
                <a:cs typeface="Arial"/>
                <a:sym typeface="Arial"/>
              </a:rPr>
              <a:t>in a descending order</a:t>
            </a:r>
            <a:endParaRPr/>
          </a:p>
          <a:p>
            <a:pPr marL="0" marR="0" lvl="0" indent="0" algn="ctr" rtl="0">
              <a:lnSpc>
                <a:spcPct val="100000"/>
              </a:lnSpc>
              <a:spcBef>
                <a:spcPts val="1400"/>
              </a:spcBef>
              <a:spcAft>
                <a:spcPts val="0"/>
              </a:spcAft>
              <a:buNone/>
            </a:pPr>
            <a:endParaRPr/>
          </a:p>
        </p:txBody>
      </p:sp>
      <p:sp>
        <p:nvSpPr>
          <p:cNvPr id="341" name="Google Shape;341;p3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70000" lnSpcReduction="2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42" name="Google Shape;342;p33"/>
          <p:cNvPicPr preferRelativeResize="0"/>
          <p:nvPr/>
        </p:nvPicPr>
        <p:blipFill>
          <a:blip r:embed="rId4">
            <a:alphaModFix/>
          </a:blip>
          <a:stretch>
            <a:fillRect/>
          </a:stretch>
        </p:blipFill>
        <p:spPr>
          <a:xfrm>
            <a:off x="682863" y="1746200"/>
            <a:ext cx="10689874" cy="2354075"/>
          </a:xfrm>
          <a:prstGeom prst="rect">
            <a:avLst/>
          </a:prstGeom>
          <a:noFill/>
          <a:ln>
            <a:noFill/>
          </a:ln>
        </p:spPr>
      </p:pic>
      <p:sp>
        <p:nvSpPr>
          <p:cNvPr id="2" name="Rectangle 1">
            <a:extLst>
              <a:ext uri="{FF2B5EF4-FFF2-40B4-BE49-F238E27FC236}">
                <a16:creationId xmlns:a16="http://schemas.microsoft.com/office/drawing/2014/main" id="{E16E2A57-090D-7CF4-2EF1-5EC2EB85C54E}"/>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AFBD8A16-40B5-E035-BA7B-9AEFAF727B48}"/>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46"/>
        <p:cNvGrpSpPr/>
        <p:nvPr/>
      </p:nvGrpSpPr>
      <p:grpSpPr>
        <a:xfrm>
          <a:off x="0" y="0"/>
          <a:ext cx="0" cy="0"/>
          <a:chOff x="0" y="0"/>
          <a:chExt cx="0" cy="0"/>
        </a:xfrm>
      </p:grpSpPr>
      <p:sp>
        <p:nvSpPr>
          <p:cNvPr id="347" name="Google Shape;347;p34"/>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51"/>
        <p:cNvGrpSpPr/>
        <p:nvPr/>
      </p:nvGrpSpPr>
      <p:grpSpPr>
        <a:xfrm>
          <a:off x="0" y="0"/>
          <a:ext cx="0" cy="0"/>
          <a:chOff x="0" y="0"/>
          <a:chExt cx="0" cy="0"/>
        </a:xfrm>
      </p:grpSpPr>
      <p:sp>
        <p:nvSpPr>
          <p:cNvPr id="352" name="Google Shape;352;p3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33</a:t>
            </a:fld>
            <a:endParaRPr/>
          </a:p>
        </p:txBody>
      </p:sp>
      <p:sp>
        <p:nvSpPr>
          <p:cNvPr id="353" name="Google Shape;353;p3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Launch Sites’ Area Distribution</a:t>
            </a:r>
            <a:endParaRPr/>
          </a:p>
        </p:txBody>
      </p:sp>
      <p:pic>
        <p:nvPicPr>
          <p:cNvPr id="354" name="Google Shape;354;p35"/>
          <p:cNvPicPr preferRelativeResize="0"/>
          <p:nvPr/>
        </p:nvPicPr>
        <p:blipFill>
          <a:blip r:embed="rId4">
            <a:alphaModFix/>
          </a:blip>
          <a:stretch>
            <a:fillRect/>
          </a:stretch>
        </p:blipFill>
        <p:spPr>
          <a:xfrm>
            <a:off x="762000" y="1544900"/>
            <a:ext cx="5179299" cy="3530674"/>
          </a:xfrm>
          <a:prstGeom prst="rect">
            <a:avLst/>
          </a:prstGeom>
          <a:noFill/>
          <a:ln>
            <a:noFill/>
          </a:ln>
        </p:spPr>
      </p:pic>
      <p:pic>
        <p:nvPicPr>
          <p:cNvPr id="355" name="Google Shape;355;p35"/>
          <p:cNvPicPr preferRelativeResize="0"/>
          <p:nvPr/>
        </p:nvPicPr>
        <p:blipFill>
          <a:blip r:embed="rId5">
            <a:alphaModFix/>
          </a:blip>
          <a:stretch>
            <a:fillRect/>
          </a:stretch>
        </p:blipFill>
        <p:spPr>
          <a:xfrm>
            <a:off x="6093700" y="1544900"/>
            <a:ext cx="5428201" cy="3530676"/>
          </a:xfrm>
          <a:prstGeom prst="rect">
            <a:avLst/>
          </a:prstGeom>
          <a:noFill/>
          <a:ln>
            <a:noFill/>
          </a:ln>
        </p:spPr>
      </p:pic>
      <p:sp>
        <p:nvSpPr>
          <p:cNvPr id="356" name="Google Shape;356;p35"/>
          <p:cNvSpPr txBox="1">
            <a:spLocks noGrp="1"/>
          </p:cNvSpPr>
          <p:nvPr>
            <p:ph type="body" idx="1"/>
          </p:nvPr>
        </p:nvSpPr>
        <p:spPr>
          <a:xfrm>
            <a:off x="1528550" y="5229175"/>
            <a:ext cx="8998500" cy="13809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1400"/>
              </a:spcBef>
              <a:spcAft>
                <a:spcPts val="0"/>
              </a:spcAft>
              <a:buNone/>
            </a:pPr>
            <a:r>
              <a:rPr lang="en-US" sz="2200">
                <a:solidFill>
                  <a:srgbClr val="292929"/>
                </a:solidFill>
              </a:rPr>
              <a:t>Based on the map, there are the geographical places from each launch sites based on the longitude and latitude coordinates.</a:t>
            </a:r>
            <a:endParaRPr sz="2200">
              <a:solidFill>
                <a:srgbClr val="292929"/>
              </a:solidFill>
            </a:endParaRPr>
          </a:p>
        </p:txBody>
      </p:sp>
      <p:sp>
        <p:nvSpPr>
          <p:cNvPr id="2" name="Rectangle 1">
            <a:extLst>
              <a:ext uri="{FF2B5EF4-FFF2-40B4-BE49-F238E27FC236}">
                <a16:creationId xmlns:a16="http://schemas.microsoft.com/office/drawing/2014/main" id="{A8BFBDCD-1101-D75A-DCDB-EAEAEFA84805}"/>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172CA01A-3F74-1123-8B43-F9F34791EFFB}"/>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0"/>
        <p:cNvGrpSpPr/>
        <p:nvPr/>
      </p:nvGrpSpPr>
      <p:grpSpPr>
        <a:xfrm>
          <a:off x="0" y="0"/>
          <a:ext cx="0" cy="0"/>
          <a:chOff x="0" y="0"/>
          <a:chExt cx="0" cy="0"/>
        </a:xfrm>
      </p:grpSpPr>
      <p:sp>
        <p:nvSpPr>
          <p:cNvPr id="361" name="Google Shape;361;p36"/>
          <p:cNvSpPr txBox="1">
            <a:spLocks noGrp="1"/>
          </p:cNvSpPr>
          <p:nvPr>
            <p:ph type="sldNum" idx="12"/>
          </p:nvPr>
        </p:nvSpPr>
        <p:spPr>
          <a:xfrm>
            <a:off x="8714772" y="6025573"/>
            <a:ext cx="2743200" cy="401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34</a:t>
            </a:fld>
            <a:endParaRPr/>
          </a:p>
        </p:txBody>
      </p:sp>
      <p:sp>
        <p:nvSpPr>
          <p:cNvPr id="362" name="Google Shape;362;p36"/>
          <p:cNvSpPr txBox="1"/>
          <p:nvPr/>
        </p:nvSpPr>
        <p:spPr>
          <a:xfrm>
            <a:off x="770011" y="538650"/>
            <a:ext cx="10515600" cy="5490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ts val="4000"/>
              <a:buFont typeface="Arial"/>
              <a:buNone/>
            </a:pPr>
            <a:r>
              <a:rPr lang="en-US" sz="4000">
                <a:solidFill>
                  <a:srgbClr val="0B49CB"/>
                </a:solidFill>
              </a:rPr>
              <a:t>Flight’s Distribution on Each Launch Site</a:t>
            </a:r>
            <a:endParaRPr/>
          </a:p>
        </p:txBody>
      </p:sp>
      <p:pic>
        <p:nvPicPr>
          <p:cNvPr id="363" name="Google Shape;363;p36"/>
          <p:cNvPicPr preferRelativeResize="0"/>
          <p:nvPr/>
        </p:nvPicPr>
        <p:blipFill>
          <a:blip r:embed="rId4">
            <a:alphaModFix/>
          </a:blip>
          <a:stretch>
            <a:fillRect/>
          </a:stretch>
        </p:blipFill>
        <p:spPr>
          <a:xfrm>
            <a:off x="577300" y="1619401"/>
            <a:ext cx="3864902" cy="3389225"/>
          </a:xfrm>
          <a:prstGeom prst="rect">
            <a:avLst/>
          </a:prstGeom>
          <a:noFill/>
          <a:ln>
            <a:noFill/>
          </a:ln>
        </p:spPr>
      </p:pic>
      <p:pic>
        <p:nvPicPr>
          <p:cNvPr id="364" name="Google Shape;364;p36"/>
          <p:cNvPicPr preferRelativeResize="0"/>
          <p:nvPr/>
        </p:nvPicPr>
        <p:blipFill>
          <a:blip r:embed="rId5">
            <a:alphaModFix/>
          </a:blip>
          <a:stretch>
            <a:fillRect/>
          </a:stretch>
        </p:blipFill>
        <p:spPr>
          <a:xfrm>
            <a:off x="4696500" y="1619399"/>
            <a:ext cx="6990075" cy="3389231"/>
          </a:xfrm>
          <a:prstGeom prst="rect">
            <a:avLst/>
          </a:prstGeom>
          <a:noFill/>
          <a:ln>
            <a:noFill/>
          </a:ln>
        </p:spPr>
      </p:pic>
      <p:sp>
        <p:nvSpPr>
          <p:cNvPr id="365" name="Google Shape;365;p36"/>
          <p:cNvSpPr txBox="1">
            <a:spLocks noGrp="1"/>
          </p:cNvSpPr>
          <p:nvPr>
            <p:ph type="body" idx="1"/>
          </p:nvPr>
        </p:nvSpPr>
        <p:spPr>
          <a:xfrm>
            <a:off x="1017000" y="5247500"/>
            <a:ext cx="10158000" cy="13809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1400"/>
              </a:spcBef>
              <a:spcAft>
                <a:spcPts val="0"/>
              </a:spcAft>
              <a:buNone/>
            </a:pPr>
            <a:r>
              <a:rPr lang="en-US" sz="2200">
                <a:solidFill>
                  <a:srgbClr val="292929"/>
                </a:solidFill>
              </a:rPr>
              <a:t>Based on the map, there are the detailed geographical place from each record of rocket launch on each launch site area, where the green mark indicates a successful launch, otherwise the red indicated the failed. </a:t>
            </a:r>
            <a:endParaRPr sz="2200">
              <a:solidFill>
                <a:srgbClr val="292929"/>
              </a:solidFill>
            </a:endParaRPr>
          </a:p>
        </p:txBody>
      </p:sp>
      <p:sp>
        <p:nvSpPr>
          <p:cNvPr id="2" name="Rectangle 1">
            <a:extLst>
              <a:ext uri="{FF2B5EF4-FFF2-40B4-BE49-F238E27FC236}">
                <a16:creationId xmlns:a16="http://schemas.microsoft.com/office/drawing/2014/main" id="{227F14B8-FDF4-294C-0DFB-05F0BA1C8AB2}"/>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30C645CE-A302-5967-438C-021F71D6DAFE}"/>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69"/>
        <p:cNvGrpSpPr/>
        <p:nvPr/>
      </p:nvGrpSpPr>
      <p:grpSpPr>
        <a:xfrm>
          <a:off x="0" y="0"/>
          <a:ext cx="0" cy="0"/>
          <a:chOff x="0" y="0"/>
          <a:chExt cx="0" cy="0"/>
        </a:xfrm>
      </p:grpSpPr>
      <p:sp>
        <p:nvSpPr>
          <p:cNvPr id="370" name="Google Shape;370;p37"/>
          <p:cNvSpPr txBox="1">
            <a:spLocks noGrp="1"/>
          </p:cNvSpPr>
          <p:nvPr>
            <p:ph type="sldNum" idx="12"/>
          </p:nvPr>
        </p:nvSpPr>
        <p:spPr>
          <a:xfrm>
            <a:off x="8714772" y="6025573"/>
            <a:ext cx="2743200" cy="4017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35</a:t>
            </a:fld>
            <a:endParaRPr/>
          </a:p>
        </p:txBody>
      </p:sp>
      <p:sp>
        <p:nvSpPr>
          <p:cNvPr id="371" name="Google Shape;371;p37"/>
          <p:cNvSpPr txBox="1"/>
          <p:nvPr/>
        </p:nvSpPr>
        <p:spPr>
          <a:xfrm>
            <a:off x="770011" y="538650"/>
            <a:ext cx="10515600" cy="549000"/>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rPr>
              <a:t>Launch Site’s Distance with Nearest CoastLine</a:t>
            </a:r>
            <a:endParaRPr/>
          </a:p>
        </p:txBody>
      </p:sp>
      <p:pic>
        <p:nvPicPr>
          <p:cNvPr id="372" name="Google Shape;372;p37"/>
          <p:cNvPicPr preferRelativeResize="0"/>
          <p:nvPr/>
        </p:nvPicPr>
        <p:blipFill>
          <a:blip r:embed="rId4">
            <a:alphaModFix/>
          </a:blip>
          <a:stretch>
            <a:fillRect/>
          </a:stretch>
        </p:blipFill>
        <p:spPr>
          <a:xfrm>
            <a:off x="770000" y="1755862"/>
            <a:ext cx="10515599" cy="3601557"/>
          </a:xfrm>
          <a:prstGeom prst="rect">
            <a:avLst/>
          </a:prstGeom>
          <a:noFill/>
          <a:ln>
            <a:noFill/>
          </a:ln>
        </p:spPr>
      </p:pic>
      <p:sp>
        <p:nvSpPr>
          <p:cNvPr id="373" name="Google Shape;373;p37"/>
          <p:cNvSpPr txBox="1">
            <a:spLocks noGrp="1"/>
          </p:cNvSpPr>
          <p:nvPr>
            <p:ph type="body" idx="1"/>
          </p:nvPr>
        </p:nvSpPr>
        <p:spPr>
          <a:xfrm>
            <a:off x="1017000" y="5552300"/>
            <a:ext cx="10158000" cy="13809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1400"/>
              </a:spcBef>
              <a:spcAft>
                <a:spcPts val="0"/>
              </a:spcAft>
              <a:buNone/>
            </a:pPr>
            <a:r>
              <a:rPr lang="en-US" sz="2200">
                <a:solidFill>
                  <a:srgbClr val="292929"/>
                </a:solidFill>
              </a:rPr>
              <a:t>Based on the map, there is a path of the nearest </a:t>
            </a:r>
            <a:r>
              <a:rPr lang="en-US" sz="2200" b="1">
                <a:solidFill>
                  <a:srgbClr val="292929"/>
                </a:solidFill>
              </a:rPr>
              <a:t>coastline</a:t>
            </a:r>
            <a:r>
              <a:rPr lang="en-US" sz="2200">
                <a:solidFill>
                  <a:srgbClr val="292929"/>
                </a:solidFill>
              </a:rPr>
              <a:t> from the CCAFS SLC-40 Launch Sites Area, which is 0.86 KM</a:t>
            </a:r>
            <a:endParaRPr sz="2200">
              <a:solidFill>
                <a:srgbClr val="292929"/>
              </a:solidFill>
            </a:endParaRPr>
          </a:p>
        </p:txBody>
      </p:sp>
      <p:sp>
        <p:nvSpPr>
          <p:cNvPr id="2" name="Rectangle 1">
            <a:extLst>
              <a:ext uri="{FF2B5EF4-FFF2-40B4-BE49-F238E27FC236}">
                <a16:creationId xmlns:a16="http://schemas.microsoft.com/office/drawing/2014/main" id="{C29DC344-2728-3911-4854-0A41856FDA9F}"/>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93E93526-3122-1D89-8A31-0FBA7433D780}"/>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77"/>
        <p:cNvGrpSpPr/>
        <p:nvPr/>
      </p:nvGrpSpPr>
      <p:grpSpPr>
        <a:xfrm>
          <a:off x="0" y="0"/>
          <a:ext cx="0" cy="0"/>
          <a:chOff x="0" y="0"/>
          <a:chExt cx="0" cy="0"/>
        </a:xfrm>
      </p:grpSpPr>
      <p:sp>
        <p:nvSpPr>
          <p:cNvPr id="378" name="Google Shape;378;p42"/>
          <p:cNvSpPr txBox="1"/>
          <p:nvPr/>
        </p:nvSpPr>
        <p:spPr>
          <a:xfrm>
            <a:off x="797970" y="2529746"/>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82"/>
        <p:cNvGrpSpPr/>
        <p:nvPr/>
      </p:nvGrpSpPr>
      <p:grpSpPr>
        <a:xfrm>
          <a:off x="0" y="0"/>
          <a:ext cx="0" cy="0"/>
          <a:chOff x="0" y="0"/>
          <a:chExt cx="0" cy="0"/>
        </a:xfrm>
      </p:grpSpPr>
      <p:sp>
        <p:nvSpPr>
          <p:cNvPr id="383" name="Google Shape;383;p43"/>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37</a:t>
            </a:fld>
            <a:endParaRPr/>
          </a:p>
        </p:txBody>
      </p:sp>
      <p:sp>
        <p:nvSpPr>
          <p:cNvPr id="384" name="Google Shape;384;p43"/>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sp>
        <p:nvSpPr>
          <p:cNvPr id="385" name="Google Shape;385;p43"/>
          <p:cNvSpPr txBox="1">
            <a:spLocks noGrp="1"/>
          </p:cNvSpPr>
          <p:nvPr>
            <p:ph type="body" idx="1"/>
          </p:nvPr>
        </p:nvSpPr>
        <p:spPr>
          <a:xfrm>
            <a:off x="7468425" y="3934250"/>
            <a:ext cx="3817200" cy="2727300"/>
          </a:xfrm>
          <a:prstGeom prst="rect">
            <a:avLst/>
          </a:prstGeom>
          <a:noFill/>
          <a:ln>
            <a:noFill/>
          </a:ln>
        </p:spPr>
        <p:txBody>
          <a:bodyPr spcFirstLastPara="1" wrap="square" lIns="91425" tIns="45700" rIns="91425" bIns="45700" anchor="t" anchorCtr="0">
            <a:normAutofit/>
          </a:bodyPr>
          <a:lstStyle/>
          <a:p>
            <a:pPr marL="0" marR="0" lvl="0" indent="0" algn="r" rtl="0">
              <a:lnSpc>
                <a:spcPct val="100000"/>
              </a:lnSpc>
              <a:spcBef>
                <a:spcPts val="1400"/>
              </a:spcBef>
              <a:spcAft>
                <a:spcPts val="0"/>
              </a:spcAft>
              <a:buNone/>
            </a:pPr>
            <a:r>
              <a:rPr lang="en-US" sz="2200">
                <a:solidFill>
                  <a:srgbClr val="292929"/>
                </a:solidFill>
              </a:rPr>
              <a:t>There are 3 models at total that has the highest score of accuracy on the validation data, which consists of </a:t>
            </a:r>
            <a:r>
              <a:rPr lang="en-US" sz="2200" b="1">
                <a:solidFill>
                  <a:srgbClr val="292929"/>
                </a:solidFill>
              </a:rPr>
              <a:t>Logistic Regression </a:t>
            </a:r>
            <a:r>
              <a:rPr lang="en-US" sz="2200">
                <a:solidFill>
                  <a:srgbClr val="292929"/>
                </a:solidFill>
              </a:rPr>
              <a:t>and </a:t>
            </a:r>
            <a:r>
              <a:rPr lang="en-US" sz="2200" b="1">
                <a:solidFill>
                  <a:srgbClr val="292929"/>
                </a:solidFill>
              </a:rPr>
              <a:t>Support Vector Machine</a:t>
            </a:r>
            <a:endParaRPr sz="2200" b="1">
              <a:solidFill>
                <a:srgbClr val="292929"/>
              </a:solidFill>
            </a:endParaRPr>
          </a:p>
        </p:txBody>
      </p:sp>
      <p:pic>
        <p:nvPicPr>
          <p:cNvPr id="386" name="Google Shape;386;p43"/>
          <p:cNvPicPr preferRelativeResize="0"/>
          <p:nvPr/>
        </p:nvPicPr>
        <p:blipFill>
          <a:blip r:embed="rId4">
            <a:alphaModFix/>
          </a:blip>
          <a:stretch>
            <a:fillRect/>
          </a:stretch>
        </p:blipFill>
        <p:spPr>
          <a:xfrm>
            <a:off x="846350" y="1486950"/>
            <a:ext cx="6447284" cy="5174600"/>
          </a:xfrm>
          <a:prstGeom prst="rect">
            <a:avLst/>
          </a:prstGeom>
          <a:noFill/>
          <a:ln>
            <a:noFill/>
          </a:ln>
        </p:spPr>
      </p:pic>
      <p:sp>
        <p:nvSpPr>
          <p:cNvPr id="2" name="Rectangle 1">
            <a:extLst>
              <a:ext uri="{FF2B5EF4-FFF2-40B4-BE49-F238E27FC236}">
                <a16:creationId xmlns:a16="http://schemas.microsoft.com/office/drawing/2014/main" id="{20F7D15D-D24F-655E-68FA-7B86ECBB8986}"/>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341DBA25-53FF-FEE1-D411-30437CB37E22}"/>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0"/>
        <p:cNvGrpSpPr/>
        <p:nvPr/>
      </p:nvGrpSpPr>
      <p:grpSpPr>
        <a:xfrm>
          <a:off x="0" y="0"/>
          <a:ext cx="0" cy="0"/>
          <a:chOff x="0" y="0"/>
          <a:chExt cx="0" cy="0"/>
        </a:xfrm>
      </p:grpSpPr>
      <p:sp>
        <p:nvSpPr>
          <p:cNvPr id="391" name="Google Shape;391;p4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38</a:t>
            </a:fld>
            <a:endParaRPr/>
          </a:p>
        </p:txBody>
      </p:sp>
      <p:sp>
        <p:nvSpPr>
          <p:cNvPr id="392" name="Google Shape;392;p44"/>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sp>
        <p:nvSpPr>
          <p:cNvPr id="393" name="Google Shape;393;p44"/>
          <p:cNvSpPr txBox="1">
            <a:spLocks noGrp="1"/>
          </p:cNvSpPr>
          <p:nvPr>
            <p:ph type="body" idx="1"/>
          </p:nvPr>
        </p:nvSpPr>
        <p:spPr>
          <a:xfrm>
            <a:off x="1596750" y="5535925"/>
            <a:ext cx="8998500" cy="1380900"/>
          </a:xfrm>
          <a:prstGeom prst="rect">
            <a:avLst/>
          </a:prstGeom>
          <a:noFill/>
          <a:ln>
            <a:noFill/>
          </a:ln>
        </p:spPr>
        <p:txBody>
          <a:bodyPr spcFirstLastPara="1" wrap="square" lIns="91425" tIns="45700" rIns="91425" bIns="45700" anchor="t" anchorCtr="0">
            <a:normAutofit/>
          </a:bodyPr>
          <a:lstStyle/>
          <a:p>
            <a:pPr marL="0" marR="0" lvl="0" indent="0" algn="ctr" rtl="0">
              <a:lnSpc>
                <a:spcPct val="100000"/>
              </a:lnSpc>
              <a:spcBef>
                <a:spcPts val="1400"/>
              </a:spcBef>
              <a:spcAft>
                <a:spcPts val="0"/>
              </a:spcAft>
              <a:buNone/>
            </a:pPr>
            <a:r>
              <a:rPr lang="en-US" sz="2200">
                <a:solidFill>
                  <a:srgbClr val="292929"/>
                </a:solidFill>
              </a:rPr>
              <a:t>Because the model has 100% Accuracy on testing data, its mean that all predictions all truly predicted. In matrix, we can see that there are 14 values true positive, and 4 values false negative.</a:t>
            </a:r>
            <a:endParaRPr sz="2200">
              <a:solidFill>
                <a:srgbClr val="292929"/>
              </a:solidFill>
            </a:endParaRPr>
          </a:p>
        </p:txBody>
      </p:sp>
      <p:pic>
        <p:nvPicPr>
          <p:cNvPr id="394" name="Google Shape;394;p44"/>
          <p:cNvPicPr preferRelativeResize="0"/>
          <p:nvPr/>
        </p:nvPicPr>
        <p:blipFill>
          <a:blip r:embed="rId4">
            <a:alphaModFix/>
          </a:blip>
          <a:stretch>
            <a:fillRect/>
          </a:stretch>
        </p:blipFill>
        <p:spPr>
          <a:xfrm>
            <a:off x="3889800" y="1485610"/>
            <a:ext cx="4596375" cy="3945942"/>
          </a:xfrm>
          <a:prstGeom prst="rect">
            <a:avLst/>
          </a:prstGeom>
          <a:noFill/>
          <a:ln>
            <a:noFill/>
          </a:ln>
        </p:spPr>
      </p:pic>
      <p:sp>
        <p:nvSpPr>
          <p:cNvPr id="2" name="Rectangle 1">
            <a:extLst>
              <a:ext uri="{FF2B5EF4-FFF2-40B4-BE49-F238E27FC236}">
                <a16:creationId xmlns:a16="http://schemas.microsoft.com/office/drawing/2014/main" id="{E63CBBD8-5831-A8B3-0A10-12621C948D78}"/>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CC3C887E-4A54-F014-FF39-F86EFCBBB825}"/>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398"/>
        <p:cNvGrpSpPr/>
        <p:nvPr/>
      </p:nvGrpSpPr>
      <p:grpSpPr>
        <a:xfrm>
          <a:off x="0" y="0"/>
          <a:ext cx="0" cy="0"/>
          <a:chOff x="0" y="0"/>
          <a:chExt cx="0" cy="0"/>
        </a:xfrm>
      </p:grpSpPr>
      <p:sp>
        <p:nvSpPr>
          <p:cNvPr id="399" name="Google Shape;399;p45"/>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39</a:t>
            </a:fld>
            <a:endParaRPr/>
          </a:p>
        </p:txBody>
      </p:sp>
      <p:sp>
        <p:nvSpPr>
          <p:cNvPr id="400" name="Google Shape;400;p45"/>
          <p:cNvSpPr txBox="1">
            <a:spLocks noGrp="1"/>
          </p:cNvSpPr>
          <p:nvPr>
            <p:ph type="body" idx="1"/>
          </p:nvPr>
        </p:nvSpPr>
        <p:spPr>
          <a:xfrm>
            <a:off x="769991" y="1875050"/>
            <a:ext cx="10515600" cy="4351200"/>
          </a:xfrm>
          <a:prstGeom prst="rect">
            <a:avLst/>
          </a:prstGeom>
          <a:noFill/>
          <a:ln>
            <a:noFill/>
          </a:ln>
        </p:spPr>
        <p:txBody>
          <a:bodyPr spcFirstLastPara="1" wrap="square" lIns="91425" tIns="45700" rIns="91425" bIns="45700" anchor="t" anchorCtr="0">
            <a:normAutofit/>
          </a:bodyPr>
          <a:lstStyle/>
          <a:p>
            <a:pPr marL="228600" marR="0" lvl="0" indent="-228600" algn="l" rtl="0">
              <a:lnSpc>
                <a:spcPct val="100000"/>
              </a:lnSpc>
              <a:spcBef>
                <a:spcPts val="0"/>
              </a:spcBef>
              <a:spcAft>
                <a:spcPts val="0"/>
              </a:spcAft>
              <a:buClr>
                <a:srgbClr val="292929"/>
              </a:buClr>
              <a:buSzPts val="2200"/>
              <a:buFont typeface="Arial"/>
              <a:buChar char="•"/>
            </a:pPr>
            <a:r>
              <a:rPr lang="en-US" sz="2200">
                <a:solidFill>
                  <a:srgbClr val="292929"/>
                </a:solidFill>
              </a:rPr>
              <a:t>The dataset has been cleaned enough that bring simplicity to the exploration, but the small size of dataset can be an obstacle for the model to learning its pattern and generalizing it.</a:t>
            </a:r>
            <a:endParaRPr sz="2200">
              <a:solidFill>
                <a:srgbClr val="292929"/>
              </a:solidFill>
            </a:endParaRPr>
          </a:p>
          <a:p>
            <a:pPr marL="228600" marR="0" lvl="0" indent="-228600" algn="l" rtl="0">
              <a:lnSpc>
                <a:spcPct val="100000"/>
              </a:lnSpc>
              <a:spcBef>
                <a:spcPts val="0"/>
              </a:spcBef>
              <a:spcAft>
                <a:spcPts val="0"/>
              </a:spcAft>
              <a:buClr>
                <a:srgbClr val="292929"/>
              </a:buClr>
              <a:buSzPts val="2200"/>
              <a:buChar char="•"/>
            </a:pPr>
            <a:r>
              <a:rPr lang="en-US" sz="2200">
                <a:solidFill>
                  <a:srgbClr val="292929"/>
                </a:solidFill>
              </a:rPr>
              <a:t>The distribution of the data is not normal-distributed enough, because there is not equivalent count of each value on a category that may bring to less accurate results because the model doesn’t have the same number of data from each class as the learning media</a:t>
            </a:r>
            <a:endParaRPr sz="2200">
              <a:solidFill>
                <a:srgbClr val="292929"/>
              </a:solidFill>
            </a:endParaRPr>
          </a:p>
          <a:p>
            <a:pPr marL="228600" marR="0" lvl="0" indent="-228600" algn="l" rtl="0">
              <a:lnSpc>
                <a:spcPct val="100000"/>
              </a:lnSpc>
              <a:spcBef>
                <a:spcPts val="0"/>
              </a:spcBef>
              <a:spcAft>
                <a:spcPts val="0"/>
              </a:spcAft>
              <a:buClr>
                <a:srgbClr val="292929"/>
              </a:buClr>
              <a:buSzPts val="2200"/>
              <a:buChar char="•"/>
            </a:pPr>
            <a:r>
              <a:rPr lang="en-US" sz="2200">
                <a:solidFill>
                  <a:srgbClr val="292929"/>
                </a:solidFill>
              </a:rPr>
              <a:t>Eventhough the evaluation results show a very high accuracy score, which is 100% on the 3 different models of classification, but it doesn’t rule out the possibility if there will be a miss-prediction later on, because of the limitation of provided dataset and records.</a:t>
            </a:r>
            <a:endParaRPr sz="2200">
              <a:solidFill>
                <a:srgbClr val="292929"/>
              </a:solidFill>
            </a:endParaRPr>
          </a:p>
        </p:txBody>
      </p:sp>
      <p:sp>
        <p:nvSpPr>
          <p:cNvPr id="401" name="Google Shape;401;p45"/>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1" dirty="0">
                <a:solidFill>
                  <a:srgbClr val="0B49CB"/>
                </a:solidFill>
                <a:latin typeface="Arial"/>
                <a:ea typeface="Arial"/>
                <a:cs typeface="Arial"/>
                <a:sym typeface="Arial"/>
              </a:rPr>
              <a:t>Conclusions</a:t>
            </a:r>
            <a:endParaRPr sz="4000" b="1" dirty="0">
              <a:solidFill>
                <a:srgbClr val="0B49CB"/>
              </a:solidFill>
              <a:latin typeface="IBM Plex Mono SemiBold"/>
              <a:ea typeface="IBM Plex Mono SemiBold"/>
              <a:cs typeface="IBM Plex Mono SemiBold"/>
              <a:sym typeface="IBM Plex Mono SemiBold"/>
            </a:endParaRPr>
          </a:p>
        </p:txBody>
      </p:sp>
      <p:sp>
        <p:nvSpPr>
          <p:cNvPr id="2" name="Rectangle 1">
            <a:extLst>
              <a:ext uri="{FF2B5EF4-FFF2-40B4-BE49-F238E27FC236}">
                <a16:creationId xmlns:a16="http://schemas.microsoft.com/office/drawing/2014/main" id="{800C5C62-BF49-A447-5BCB-036C1383E1B2}"/>
              </a:ext>
            </a:extLst>
          </p:cNvPr>
          <p:cNvSpPr/>
          <p:nvPr/>
        </p:nvSpPr>
        <p:spPr>
          <a:xfrm>
            <a:off x="0" y="0"/>
            <a:ext cx="597610"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6"/>
        <p:cNvGrpSpPr/>
        <p:nvPr/>
      </p:nvGrpSpPr>
      <p:grpSpPr>
        <a:xfrm>
          <a:off x="0" y="0"/>
          <a:ext cx="0" cy="0"/>
          <a:chOff x="0" y="0"/>
          <a:chExt cx="0" cy="0"/>
        </a:xfrm>
      </p:grpSpPr>
      <p:sp>
        <p:nvSpPr>
          <p:cNvPr id="107" name="Google Shape;107;p4"/>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rmAutofit/>
          </a:bodyPr>
          <a:lstStyle/>
          <a:p>
            <a:pPr marL="0" lvl="0" indent="0" algn="r" rtl="0">
              <a:spcBef>
                <a:spcPts val="0"/>
              </a:spcBef>
              <a:spcAft>
                <a:spcPts val="0"/>
              </a:spcAft>
              <a:buNone/>
            </a:pPr>
            <a:fld id="{00000000-1234-1234-1234-123412341234}" type="slidenum">
              <a:rPr lang="en-US"/>
              <a:t>4</a:t>
            </a:fld>
            <a:endParaRPr/>
          </a:p>
        </p:txBody>
      </p:sp>
      <p:sp>
        <p:nvSpPr>
          <p:cNvPr id="108" name="Google Shape;108;p4"/>
          <p:cNvSpPr txBox="1"/>
          <p:nvPr/>
        </p:nvSpPr>
        <p:spPr>
          <a:xfrm>
            <a:off x="828068" y="538650"/>
            <a:ext cx="10530114"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958700" y="1877775"/>
            <a:ext cx="4810800" cy="45492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400"/>
              </a:spcBef>
              <a:spcAft>
                <a:spcPts val="0"/>
              </a:spcAft>
              <a:buNone/>
            </a:pPr>
            <a:r>
              <a:rPr lang="en-US" sz="2200" b="1">
                <a:solidFill>
                  <a:srgbClr val="292929"/>
                </a:solidFill>
              </a:rPr>
              <a:t>Background</a:t>
            </a:r>
            <a:endParaRPr sz="2200" b="1">
              <a:solidFill>
                <a:srgbClr val="292929"/>
              </a:solidFill>
            </a:endParaRPr>
          </a:p>
          <a:p>
            <a:pPr marL="457200" marR="0" lvl="0" indent="-368300" algn="l" rtl="0">
              <a:lnSpc>
                <a:spcPct val="90000"/>
              </a:lnSpc>
              <a:spcBef>
                <a:spcPts val="1400"/>
              </a:spcBef>
              <a:spcAft>
                <a:spcPts val="0"/>
              </a:spcAft>
              <a:buClr>
                <a:srgbClr val="292929"/>
              </a:buClr>
              <a:buSzPts val="2200"/>
              <a:buChar char="●"/>
            </a:pPr>
            <a:r>
              <a:rPr lang="en-US" sz="2200">
                <a:solidFill>
                  <a:srgbClr val="292929"/>
                </a:solidFill>
              </a:rPr>
              <a:t>SpaceX has the Falcon 9 Rocket Launches that can reuse its first stage for another launching if the launch was successful.</a:t>
            </a:r>
            <a:endParaRPr sz="2200">
              <a:solidFill>
                <a:srgbClr val="292929"/>
              </a:solidFill>
            </a:endParaRPr>
          </a:p>
          <a:p>
            <a:pPr marL="457200" marR="0" lvl="0" indent="-368300" algn="l" rtl="0">
              <a:lnSpc>
                <a:spcPct val="90000"/>
              </a:lnSpc>
              <a:spcBef>
                <a:spcPts val="0"/>
              </a:spcBef>
              <a:spcAft>
                <a:spcPts val="0"/>
              </a:spcAft>
              <a:buClr>
                <a:srgbClr val="292929"/>
              </a:buClr>
              <a:buSzPts val="2200"/>
              <a:buChar char="●"/>
            </a:pPr>
            <a:r>
              <a:rPr lang="en-US" sz="2200">
                <a:solidFill>
                  <a:srgbClr val="292929"/>
                </a:solidFill>
              </a:rPr>
              <a:t>Therefore, SpaceX may reduce the cost of a launch to 62 Million Dollars, rather than the other providers upward of 165 million dollars</a:t>
            </a:r>
            <a:endParaRPr sz="2200">
              <a:solidFill>
                <a:srgbClr val="292929"/>
              </a:solidFill>
            </a:endParaRPr>
          </a:p>
        </p:txBody>
      </p:sp>
      <p:sp>
        <p:nvSpPr>
          <p:cNvPr id="110" name="Google Shape;110;p4"/>
          <p:cNvSpPr txBox="1"/>
          <p:nvPr/>
        </p:nvSpPr>
        <p:spPr>
          <a:xfrm>
            <a:off x="6547375" y="1877775"/>
            <a:ext cx="4810800" cy="4549200"/>
          </a:xfrm>
          <a:prstGeom prst="rect">
            <a:avLst/>
          </a:prstGeom>
          <a:noFill/>
          <a:ln>
            <a:noFill/>
          </a:ln>
        </p:spPr>
        <p:txBody>
          <a:bodyPr spcFirstLastPara="1" wrap="square" lIns="91425" tIns="45700" rIns="91425" bIns="45700" anchor="t" anchorCtr="0">
            <a:normAutofit/>
          </a:bodyPr>
          <a:lstStyle/>
          <a:p>
            <a:pPr marL="0" marR="0" lvl="0" indent="0" algn="l" rtl="0">
              <a:lnSpc>
                <a:spcPct val="90000"/>
              </a:lnSpc>
              <a:spcBef>
                <a:spcPts val="1400"/>
              </a:spcBef>
              <a:spcAft>
                <a:spcPts val="0"/>
              </a:spcAft>
              <a:buNone/>
            </a:pPr>
            <a:r>
              <a:rPr lang="en-US" sz="2200" b="1">
                <a:solidFill>
                  <a:srgbClr val="292929"/>
                </a:solidFill>
              </a:rPr>
              <a:t>Problems</a:t>
            </a:r>
            <a:endParaRPr sz="2200" b="1">
              <a:solidFill>
                <a:srgbClr val="292929"/>
              </a:solidFill>
            </a:endParaRPr>
          </a:p>
          <a:p>
            <a:pPr marL="457200" marR="0" lvl="0" indent="-368300" algn="l" rtl="0">
              <a:lnSpc>
                <a:spcPct val="90000"/>
              </a:lnSpc>
              <a:spcBef>
                <a:spcPts val="1400"/>
              </a:spcBef>
              <a:spcAft>
                <a:spcPts val="0"/>
              </a:spcAft>
              <a:buClr>
                <a:srgbClr val="292929"/>
              </a:buClr>
              <a:buSzPts val="2200"/>
              <a:buChar char="●"/>
            </a:pPr>
            <a:r>
              <a:rPr lang="en-US" sz="2200">
                <a:solidFill>
                  <a:srgbClr val="292929"/>
                </a:solidFill>
              </a:rPr>
              <a:t>To have an effective advertisement of the cheaper launch cost, SpaceX needs to predict the launches outcome.</a:t>
            </a:r>
            <a:endParaRPr sz="2200">
              <a:solidFill>
                <a:srgbClr val="292929"/>
              </a:solidFill>
            </a:endParaRPr>
          </a:p>
          <a:p>
            <a:pPr marL="457200" marR="0" lvl="0" indent="-368300" algn="l" rtl="0">
              <a:lnSpc>
                <a:spcPct val="90000"/>
              </a:lnSpc>
              <a:spcBef>
                <a:spcPts val="0"/>
              </a:spcBef>
              <a:spcAft>
                <a:spcPts val="0"/>
              </a:spcAft>
              <a:buClr>
                <a:srgbClr val="292929"/>
              </a:buClr>
              <a:buSzPts val="2200"/>
              <a:buChar char="●"/>
            </a:pPr>
            <a:r>
              <a:rPr lang="en-US" sz="2200">
                <a:solidFill>
                  <a:srgbClr val="292929"/>
                </a:solidFill>
              </a:rPr>
              <a:t>The prediction will be used when another alternate company wants to bid agains SpaceX to a rocket launch.</a:t>
            </a:r>
            <a:endParaRPr sz="2200">
              <a:solidFill>
                <a:srgbClr val="292929"/>
              </a:solidFill>
            </a:endParaRPr>
          </a:p>
          <a:p>
            <a:pPr marL="0" marR="0" lvl="0" indent="0" algn="l" rtl="0">
              <a:lnSpc>
                <a:spcPct val="90000"/>
              </a:lnSpc>
              <a:spcBef>
                <a:spcPts val="1400"/>
              </a:spcBef>
              <a:spcAft>
                <a:spcPts val="0"/>
              </a:spcAft>
              <a:buNone/>
            </a:pPr>
            <a:r>
              <a:rPr lang="en-US" sz="2200">
                <a:solidFill>
                  <a:srgbClr val="292929"/>
                </a:solidFill>
              </a:rPr>
              <a:t>So, to predict the outcome, we will use the </a:t>
            </a:r>
            <a:r>
              <a:rPr lang="en-US" sz="2200" b="1">
                <a:solidFill>
                  <a:srgbClr val="292929"/>
                </a:solidFill>
              </a:rPr>
              <a:t>Machine Learning</a:t>
            </a:r>
            <a:r>
              <a:rPr lang="en-US" sz="2200">
                <a:solidFill>
                  <a:srgbClr val="292929"/>
                </a:solidFill>
              </a:rPr>
              <a:t> approach using the historical launches data.</a:t>
            </a:r>
            <a:endParaRPr sz="2200">
              <a:solidFill>
                <a:srgbClr val="292929"/>
              </a:solidFill>
            </a:endParaRPr>
          </a:p>
        </p:txBody>
      </p:sp>
      <p:sp>
        <p:nvSpPr>
          <p:cNvPr id="2" name="Rectangle 1">
            <a:extLst>
              <a:ext uri="{FF2B5EF4-FFF2-40B4-BE49-F238E27FC236}">
                <a16:creationId xmlns:a16="http://schemas.microsoft.com/office/drawing/2014/main" id="{3AD1BFA2-CD8C-D81B-C179-00F55168EBC0}"/>
              </a:ext>
            </a:extLst>
          </p:cNvPr>
          <p:cNvSpPr/>
          <p:nvPr/>
        </p:nvSpPr>
        <p:spPr>
          <a:xfrm>
            <a:off x="0" y="0"/>
            <a:ext cx="597610"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06"/>
        <p:cNvGrpSpPr/>
        <p:nvPr/>
      </p:nvGrpSpPr>
      <p:grpSpPr>
        <a:xfrm>
          <a:off x="0" y="0"/>
          <a:ext cx="0" cy="0"/>
          <a:chOff x="0" y="0"/>
          <a:chExt cx="0" cy="0"/>
        </a:xfrm>
      </p:grpSpPr>
      <p:sp>
        <p:nvSpPr>
          <p:cNvPr id="407" name="Google Shape;407;p4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40</a:t>
            </a:fld>
            <a:endParaRPr/>
          </a:p>
        </p:txBody>
      </p:sp>
      <p:sp>
        <p:nvSpPr>
          <p:cNvPr id="408" name="Google Shape;408;p46"/>
          <p:cNvSpPr txBox="1">
            <a:spLocks noGrp="1"/>
          </p:cNvSpPr>
          <p:nvPr>
            <p:ph type="body" idx="1"/>
          </p:nvPr>
        </p:nvSpPr>
        <p:spPr>
          <a:xfrm>
            <a:off x="770011" y="1859522"/>
            <a:ext cx="10515600" cy="4351338"/>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None/>
            </a:pPr>
            <a:r>
              <a:rPr lang="en-US" sz="2200">
                <a:solidFill>
                  <a:srgbClr val="292929"/>
                </a:solidFill>
              </a:rPr>
              <a:t>Used Wikipedia’s Dataset : </a:t>
            </a:r>
            <a:endParaRPr sz="2200">
              <a:solidFill>
                <a:srgbClr val="292929"/>
              </a:solidFill>
            </a:endParaRPr>
          </a:p>
          <a:p>
            <a:pPr marL="0" marR="0" lvl="0" indent="0" algn="l" rtl="0">
              <a:lnSpc>
                <a:spcPct val="100000"/>
              </a:lnSpc>
              <a:spcBef>
                <a:spcPts val="0"/>
              </a:spcBef>
              <a:spcAft>
                <a:spcPts val="0"/>
              </a:spcAft>
              <a:buNone/>
            </a:pPr>
            <a:r>
              <a:rPr lang="en-US" sz="2200" u="sng">
                <a:solidFill>
                  <a:schemeClr val="hlink"/>
                </a:solidFill>
                <a:hlinkClick r:id="rId4"/>
              </a:rPr>
              <a:t>https://en.wikipedia.org/wiki/List_of_Falcon_9_and_Falcon_Heavy_launches</a:t>
            </a:r>
            <a:r>
              <a:rPr lang="en-US" sz="2200">
                <a:solidFill>
                  <a:srgbClr val="292929"/>
                </a:solidFill>
              </a:rPr>
              <a:t> </a:t>
            </a:r>
            <a:endParaRPr sz="2200">
              <a:solidFill>
                <a:srgbClr val="292929"/>
              </a:solidFill>
            </a:endParaRPr>
          </a:p>
          <a:p>
            <a:pPr marL="0" marR="0" lvl="0" indent="0" algn="l" rtl="0">
              <a:lnSpc>
                <a:spcPct val="100000"/>
              </a:lnSpc>
              <a:spcBef>
                <a:spcPts val="0"/>
              </a:spcBef>
              <a:spcAft>
                <a:spcPts val="0"/>
              </a:spcAft>
              <a:buNone/>
            </a:pPr>
            <a:endParaRPr sz="2200">
              <a:solidFill>
                <a:srgbClr val="292929"/>
              </a:solidFill>
            </a:endParaRPr>
          </a:p>
          <a:p>
            <a:pPr marL="0" marR="0" lvl="0" indent="0" algn="l" rtl="0">
              <a:lnSpc>
                <a:spcPct val="100000"/>
              </a:lnSpc>
              <a:spcBef>
                <a:spcPts val="0"/>
              </a:spcBef>
              <a:spcAft>
                <a:spcPts val="0"/>
              </a:spcAft>
              <a:buNone/>
            </a:pPr>
            <a:r>
              <a:rPr lang="en-US" sz="2200">
                <a:solidFill>
                  <a:srgbClr val="292929"/>
                </a:solidFill>
              </a:rPr>
              <a:t>Full Version of Python Source Code : </a:t>
            </a:r>
            <a:endParaRPr sz="2200">
              <a:solidFill>
                <a:srgbClr val="292929"/>
              </a:solidFill>
            </a:endParaRPr>
          </a:p>
          <a:p>
            <a:pPr marL="0" marR="0" lvl="0" indent="0" algn="l" rtl="0">
              <a:lnSpc>
                <a:spcPct val="100000"/>
              </a:lnSpc>
              <a:spcBef>
                <a:spcPts val="0"/>
              </a:spcBef>
              <a:spcAft>
                <a:spcPts val="0"/>
              </a:spcAft>
              <a:buNone/>
            </a:pPr>
            <a:r>
              <a:rPr lang="en-US" sz="2200" u="sng">
                <a:solidFill>
                  <a:schemeClr val="hlink"/>
                </a:solidFill>
                <a:hlinkClick r:id="rId5"/>
              </a:rPr>
              <a:t>https://colab.research.google.com/drive/1t6AAdDuHLeohyWQdqF4tSNu5zVCdO0Fm?usp=sharing</a:t>
            </a:r>
            <a:r>
              <a:rPr lang="en-US" sz="2200">
                <a:solidFill>
                  <a:srgbClr val="292929"/>
                </a:solidFill>
              </a:rPr>
              <a:t> </a:t>
            </a:r>
            <a:endParaRPr sz="2200">
              <a:solidFill>
                <a:srgbClr val="292929"/>
              </a:solidFill>
            </a:endParaRPr>
          </a:p>
          <a:p>
            <a:pPr marL="0" marR="0" lvl="0" indent="0" algn="l" rtl="0">
              <a:lnSpc>
                <a:spcPct val="100000"/>
              </a:lnSpc>
              <a:spcBef>
                <a:spcPts val="0"/>
              </a:spcBef>
              <a:spcAft>
                <a:spcPts val="0"/>
              </a:spcAft>
              <a:buNone/>
            </a:pPr>
            <a:endParaRPr sz="2200">
              <a:solidFill>
                <a:srgbClr val="292929"/>
              </a:solidFill>
            </a:endParaRPr>
          </a:p>
        </p:txBody>
      </p:sp>
      <p:sp>
        <p:nvSpPr>
          <p:cNvPr id="409" name="Google Shape;409;p4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b="1" dirty="0">
                <a:solidFill>
                  <a:srgbClr val="0B49CB"/>
                </a:solidFill>
                <a:latin typeface="Arial"/>
                <a:ea typeface="Arial"/>
                <a:cs typeface="Arial"/>
                <a:sym typeface="Arial"/>
              </a:rPr>
              <a:t>Appendix</a:t>
            </a:r>
            <a:endParaRPr sz="4000" b="1" dirty="0">
              <a:solidFill>
                <a:srgbClr val="0B49CB"/>
              </a:solidFill>
              <a:latin typeface="IBM Plex Mono SemiBold"/>
              <a:ea typeface="IBM Plex Mono SemiBold"/>
              <a:cs typeface="IBM Plex Mono SemiBold"/>
              <a:sym typeface="IBM Plex Mono SemiBold"/>
            </a:endParaRPr>
          </a:p>
        </p:txBody>
      </p:sp>
      <p:sp>
        <p:nvSpPr>
          <p:cNvPr id="2" name="Rectangle 1">
            <a:extLst>
              <a:ext uri="{FF2B5EF4-FFF2-40B4-BE49-F238E27FC236}">
                <a16:creationId xmlns:a16="http://schemas.microsoft.com/office/drawing/2014/main" id="{762676B1-D08C-4647-6769-30778F390C31}"/>
              </a:ext>
            </a:extLst>
          </p:cNvPr>
          <p:cNvSpPr/>
          <p:nvPr/>
        </p:nvSpPr>
        <p:spPr>
          <a:xfrm>
            <a:off x="0" y="0"/>
            <a:ext cx="597610"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13"/>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sp>
        <p:nvSpPr>
          <p:cNvPr id="115" name="Google Shape;115;p5"/>
          <p:cNvSpPr txBox="1">
            <a:spLocks noGrp="1"/>
          </p:cNvSpPr>
          <p:nvPr>
            <p:ph type="sldNum" idx="12"/>
          </p:nvPr>
        </p:nvSpPr>
        <p:spPr>
          <a:xfrm>
            <a:off x="94488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5</a:t>
            </a:fld>
            <a:endParaRPr/>
          </a:p>
        </p:txBody>
      </p:sp>
      <p:sp>
        <p:nvSpPr>
          <p:cNvPr id="116" name="Google Shape;116;p5"/>
          <p:cNvSpPr txBox="1"/>
          <p:nvPr/>
        </p:nvSpPr>
        <p:spPr>
          <a:xfrm>
            <a:off x="765313" y="2812774"/>
            <a:ext cx="1058303" cy="369332"/>
          </a:xfrm>
          <a:prstGeom prst="rect">
            <a:avLst/>
          </a:prstGeom>
          <a:solidFill>
            <a:srgbClr val="0948CB"/>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p6"/>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6</a:t>
            </a:fld>
            <a:endParaRPr/>
          </a:p>
        </p:txBody>
      </p:sp>
      <p:sp>
        <p:nvSpPr>
          <p:cNvPr id="123" name="Google Shape;123;p6"/>
          <p:cNvSpPr txBox="1"/>
          <p:nvPr/>
        </p:nvSpPr>
        <p:spPr>
          <a:xfrm>
            <a:off x="734028" y="1323439"/>
            <a:ext cx="10593078" cy="5211900"/>
          </a:xfrm>
          <a:prstGeom prst="rect">
            <a:avLst/>
          </a:prstGeom>
          <a:noFill/>
          <a:ln>
            <a:noFill/>
          </a:ln>
        </p:spPr>
        <p:txBody>
          <a:bodyPr spcFirstLastPara="1" wrap="square" lIns="91425" tIns="45700" rIns="91425" bIns="45700" anchor="t" anchorCtr="0">
            <a:noAutofit/>
          </a:bodyPr>
          <a:lstStyle/>
          <a:p>
            <a:pPr marL="0" marR="0" lvl="0" indent="0" algn="l" rtl="0">
              <a:lnSpc>
                <a:spcPct val="120000"/>
              </a:lnSpc>
              <a:spcBef>
                <a:spcPts val="0"/>
              </a:spcBef>
              <a:spcAft>
                <a:spcPts val="0"/>
              </a:spcAft>
              <a:buClr>
                <a:srgbClr val="0B49CB"/>
              </a:buClr>
              <a:buSzPct val="100000"/>
              <a:buFont typeface="Arial"/>
              <a:buNone/>
            </a:pPr>
            <a:r>
              <a:rPr lang="en-US" sz="1800" dirty="0">
                <a:solidFill>
                  <a:srgbClr val="0B49CB"/>
                </a:solidFill>
                <a:latin typeface="Arial"/>
                <a:ea typeface="Arial"/>
                <a:cs typeface="Arial"/>
                <a:sym typeface="Arial"/>
              </a:rPr>
              <a:t>Executive Summary</a:t>
            </a:r>
            <a:endParaRPr sz="200" dirty="0"/>
          </a:p>
          <a:p>
            <a:pPr marR="0" lvl="0" algn="l" rtl="0">
              <a:lnSpc>
                <a:spcPct val="120000"/>
              </a:lnSpc>
              <a:spcBef>
                <a:spcPts val="1400"/>
              </a:spcBef>
              <a:spcAft>
                <a:spcPts val="0"/>
              </a:spcAft>
              <a:buClr>
                <a:srgbClr val="292929"/>
              </a:buClr>
              <a:buSzPct val="100000"/>
            </a:pPr>
            <a:r>
              <a:rPr lang="en-US" sz="1800" dirty="0">
                <a:solidFill>
                  <a:srgbClr val="292929"/>
                </a:solidFill>
                <a:latin typeface="Arial"/>
                <a:ea typeface="Arial"/>
                <a:cs typeface="Arial"/>
                <a:sym typeface="Arial"/>
              </a:rPr>
              <a:t>1. Data collection methodology</a:t>
            </a:r>
            <a:endParaRPr sz="200" dirty="0"/>
          </a:p>
          <a:p>
            <a:pPr marL="685800" marR="0" lvl="1" indent="-228600" algn="l" rtl="0">
              <a:lnSpc>
                <a:spcPct val="120000"/>
              </a:lnSpc>
              <a:spcBef>
                <a:spcPts val="1400"/>
              </a:spcBef>
              <a:spcAft>
                <a:spcPts val="0"/>
              </a:spcAft>
              <a:buClr>
                <a:srgbClr val="757070"/>
              </a:buClr>
              <a:buSzPct val="100000"/>
              <a:buFont typeface="Arial"/>
              <a:buChar char="•"/>
            </a:pPr>
            <a:r>
              <a:rPr lang="en-US" sz="1600" dirty="0">
                <a:solidFill>
                  <a:srgbClr val="757070"/>
                </a:solidFill>
              </a:rPr>
              <a:t>The data was collected by extracting the SpaceX API and scrapping Falcon 9 and Falcon Heavy Launches on Wikipedia Website</a:t>
            </a:r>
            <a:endParaRPr sz="200" dirty="0"/>
          </a:p>
          <a:p>
            <a:pPr marR="0" lvl="0" algn="l" rtl="0">
              <a:lnSpc>
                <a:spcPct val="120000"/>
              </a:lnSpc>
              <a:spcBef>
                <a:spcPts val="1400"/>
              </a:spcBef>
              <a:spcAft>
                <a:spcPts val="0"/>
              </a:spcAft>
              <a:buClr>
                <a:srgbClr val="292929"/>
              </a:buClr>
              <a:buSzPct val="100000"/>
            </a:pPr>
            <a:r>
              <a:rPr lang="en-US" sz="1800" dirty="0">
                <a:solidFill>
                  <a:srgbClr val="292929"/>
                </a:solidFill>
                <a:latin typeface="Arial"/>
                <a:ea typeface="Arial"/>
                <a:cs typeface="Arial"/>
                <a:sym typeface="Arial"/>
              </a:rPr>
              <a:t>2. Perform data wrangling</a:t>
            </a:r>
            <a:endParaRPr sz="200" dirty="0"/>
          </a:p>
          <a:p>
            <a:pPr marL="685800" marR="0" lvl="1" indent="-228600" algn="l" rtl="0">
              <a:lnSpc>
                <a:spcPct val="120000"/>
              </a:lnSpc>
              <a:spcBef>
                <a:spcPts val="1400"/>
              </a:spcBef>
              <a:spcAft>
                <a:spcPts val="0"/>
              </a:spcAft>
              <a:buClr>
                <a:srgbClr val="757070"/>
              </a:buClr>
              <a:buSzPct val="100000"/>
              <a:buFont typeface="Arial"/>
              <a:buChar char="•"/>
            </a:pPr>
            <a:r>
              <a:rPr lang="en-US" sz="1600" dirty="0">
                <a:solidFill>
                  <a:srgbClr val="757070"/>
                </a:solidFill>
              </a:rPr>
              <a:t>The data was processed by exploring the null values, the </a:t>
            </a:r>
            <a:r>
              <a:rPr lang="en-US" sz="1600" dirty="0" err="1">
                <a:solidFill>
                  <a:srgbClr val="757070"/>
                </a:solidFill>
              </a:rPr>
              <a:t>cardinaility</a:t>
            </a:r>
            <a:r>
              <a:rPr lang="en-US" sz="1600" dirty="0">
                <a:solidFill>
                  <a:srgbClr val="757070"/>
                </a:solidFill>
              </a:rPr>
              <a:t> of each category, and develop a new numerical target label </a:t>
            </a:r>
            <a:endParaRPr lang="en-US" sz="200" dirty="0"/>
          </a:p>
          <a:p>
            <a:pPr marR="0" lvl="0" algn="l" rtl="0">
              <a:lnSpc>
                <a:spcPct val="120000"/>
              </a:lnSpc>
              <a:spcBef>
                <a:spcPts val="1400"/>
              </a:spcBef>
              <a:spcAft>
                <a:spcPts val="0"/>
              </a:spcAft>
              <a:buClr>
                <a:srgbClr val="292929"/>
              </a:buClr>
              <a:buSzPct val="100000"/>
            </a:pPr>
            <a:r>
              <a:rPr lang="en-US" sz="1800" dirty="0">
                <a:solidFill>
                  <a:srgbClr val="292929"/>
                </a:solidFill>
                <a:latin typeface="Arial"/>
                <a:ea typeface="Arial"/>
                <a:cs typeface="Arial"/>
                <a:sym typeface="Arial"/>
              </a:rPr>
              <a:t>3. Perform exploratory data analysis (EDA) using visualization and SQL</a:t>
            </a:r>
            <a:endParaRPr lang="en-US" sz="200" dirty="0"/>
          </a:p>
          <a:p>
            <a:pPr marR="0" lvl="0" algn="l" rtl="0">
              <a:lnSpc>
                <a:spcPct val="120000"/>
              </a:lnSpc>
              <a:spcBef>
                <a:spcPts val="1400"/>
              </a:spcBef>
              <a:spcAft>
                <a:spcPts val="0"/>
              </a:spcAft>
              <a:buClr>
                <a:srgbClr val="292929"/>
              </a:buClr>
              <a:buSzPct val="100000"/>
            </a:pPr>
            <a:r>
              <a:rPr lang="en-US" sz="1800" dirty="0">
                <a:solidFill>
                  <a:srgbClr val="292929"/>
                </a:solidFill>
                <a:latin typeface="Arial"/>
                <a:ea typeface="Arial"/>
                <a:cs typeface="Arial"/>
                <a:sym typeface="Arial"/>
              </a:rPr>
              <a:t>4. Perform interactive visual analytics using Folium and </a:t>
            </a:r>
            <a:r>
              <a:rPr lang="en-US" sz="1800" dirty="0" err="1">
                <a:solidFill>
                  <a:srgbClr val="292929"/>
                </a:solidFill>
                <a:latin typeface="Arial"/>
                <a:ea typeface="Arial"/>
                <a:cs typeface="Arial"/>
                <a:sym typeface="Arial"/>
              </a:rPr>
              <a:t>Plotly</a:t>
            </a:r>
            <a:r>
              <a:rPr lang="en-US" sz="1800" dirty="0">
                <a:solidFill>
                  <a:srgbClr val="292929"/>
                </a:solidFill>
                <a:latin typeface="Arial"/>
                <a:ea typeface="Arial"/>
                <a:cs typeface="Arial"/>
                <a:sym typeface="Arial"/>
              </a:rPr>
              <a:t> Dash</a:t>
            </a:r>
            <a:endParaRPr lang="en-US" sz="200" dirty="0"/>
          </a:p>
          <a:p>
            <a:pPr marR="0" lvl="0" algn="l" rtl="0">
              <a:lnSpc>
                <a:spcPct val="120000"/>
              </a:lnSpc>
              <a:spcBef>
                <a:spcPts val="1400"/>
              </a:spcBef>
              <a:spcAft>
                <a:spcPts val="0"/>
              </a:spcAft>
              <a:buClr>
                <a:srgbClr val="292929"/>
              </a:buClr>
              <a:buSzPct val="100000"/>
            </a:pPr>
            <a:r>
              <a:rPr lang="en-US" sz="1800" dirty="0">
                <a:solidFill>
                  <a:srgbClr val="292929"/>
                </a:solidFill>
                <a:latin typeface="Arial"/>
                <a:ea typeface="Arial"/>
                <a:cs typeface="Arial"/>
                <a:sym typeface="Arial"/>
              </a:rPr>
              <a:t>5. Perform predictive analysis using classification models</a:t>
            </a:r>
            <a:endParaRPr sz="200" dirty="0"/>
          </a:p>
          <a:p>
            <a:pPr marL="685800" marR="0" lvl="1" indent="-228600" algn="l" rtl="0">
              <a:lnSpc>
                <a:spcPct val="120000"/>
              </a:lnSpc>
              <a:spcBef>
                <a:spcPts val="1400"/>
              </a:spcBef>
              <a:spcAft>
                <a:spcPts val="0"/>
              </a:spcAft>
              <a:buClr>
                <a:srgbClr val="757070"/>
              </a:buClr>
              <a:buSzPct val="100000"/>
              <a:buFont typeface="Arial"/>
              <a:buChar char="•"/>
            </a:pPr>
            <a:r>
              <a:rPr lang="en-US" sz="1600" dirty="0">
                <a:solidFill>
                  <a:srgbClr val="757070"/>
                </a:solidFill>
              </a:rPr>
              <a:t>Build several models, logistic regression, Support Vector Machine, Decision Tree, and K Nearest </a:t>
            </a:r>
            <a:r>
              <a:rPr lang="en-US" sz="1600" dirty="0" err="1">
                <a:solidFill>
                  <a:srgbClr val="757070"/>
                </a:solidFill>
              </a:rPr>
              <a:t>Neighbours</a:t>
            </a:r>
            <a:r>
              <a:rPr lang="en-US" sz="1600" dirty="0">
                <a:solidFill>
                  <a:srgbClr val="757070"/>
                </a:solidFill>
              </a:rPr>
              <a:t>, doing the hyperparameter tuning, fitting the data, and evaluate the results</a:t>
            </a:r>
            <a:endParaRPr sz="200" dirty="0"/>
          </a:p>
          <a:p>
            <a:pPr marL="228600" marR="0" lvl="0" indent="-88900" algn="l" rtl="0">
              <a:lnSpc>
                <a:spcPct val="120000"/>
              </a:lnSpc>
              <a:spcBef>
                <a:spcPts val="1400"/>
              </a:spcBef>
              <a:spcAft>
                <a:spcPts val="0"/>
              </a:spcAft>
              <a:buClr>
                <a:srgbClr val="0070C0"/>
              </a:buClr>
              <a:buSzPct val="100000"/>
              <a:buFont typeface="Arial"/>
              <a:buNone/>
            </a:pPr>
            <a:endParaRPr sz="1800" dirty="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400" dirty="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400" dirty="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400" dirty="0">
              <a:solidFill>
                <a:srgbClr val="292929"/>
              </a:solidFill>
              <a:latin typeface="Arial"/>
              <a:ea typeface="Arial"/>
              <a:cs typeface="Arial"/>
              <a:sym typeface="Arial"/>
            </a:endParaRPr>
          </a:p>
          <a:p>
            <a:pPr marL="228600" marR="0" lvl="0" indent="-193675" algn="l" rtl="0">
              <a:lnSpc>
                <a:spcPct val="100000"/>
              </a:lnSpc>
              <a:spcBef>
                <a:spcPts val="1400"/>
              </a:spcBef>
              <a:spcAft>
                <a:spcPts val="0"/>
              </a:spcAft>
              <a:buClr>
                <a:srgbClr val="0070C0"/>
              </a:buClr>
              <a:buSzPct val="100000"/>
              <a:buFont typeface="Arial"/>
              <a:buNone/>
            </a:pPr>
            <a:endParaRPr sz="400" dirty="0">
              <a:solidFill>
                <a:srgbClr val="292929"/>
              </a:solidFill>
              <a:latin typeface="Arial"/>
              <a:ea typeface="Arial"/>
              <a:cs typeface="Arial"/>
              <a:sym typeface="Arial"/>
            </a:endParaRPr>
          </a:p>
        </p:txBody>
      </p:sp>
      <p:sp>
        <p:nvSpPr>
          <p:cNvPr id="124" name="Google Shape;124;p6"/>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
        <p:nvSpPr>
          <p:cNvPr id="2" name="Rectangle 1">
            <a:extLst>
              <a:ext uri="{FF2B5EF4-FFF2-40B4-BE49-F238E27FC236}">
                <a16:creationId xmlns:a16="http://schemas.microsoft.com/office/drawing/2014/main" id="{5E4E1275-F3AC-D9B6-4B39-7A9548D73F41}"/>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8B31A7FC-570E-53EF-50CD-6358A1D6DC16}"/>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8"/>
        <p:cNvGrpSpPr/>
        <p:nvPr/>
      </p:nvGrpSpPr>
      <p:grpSpPr>
        <a:xfrm>
          <a:off x="0" y="0"/>
          <a:ext cx="0" cy="0"/>
          <a:chOff x="0" y="0"/>
          <a:chExt cx="0" cy="0"/>
        </a:xfrm>
      </p:grpSpPr>
      <p:sp>
        <p:nvSpPr>
          <p:cNvPr id="129" name="Google Shape;129;p7"/>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7</a:t>
            </a:fld>
            <a:endParaRPr/>
          </a:p>
        </p:txBody>
      </p:sp>
      <p:sp>
        <p:nvSpPr>
          <p:cNvPr id="130" name="Google Shape;130;p7"/>
          <p:cNvSpPr txBox="1">
            <a:spLocks noGrp="1"/>
          </p:cNvSpPr>
          <p:nvPr>
            <p:ph type="body" idx="1"/>
          </p:nvPr>
        </p:nvSpPr>
        <p:spPr>
          <a:xfrm>
            <a:off x="770011" y="1825625"/>
            <a:ext cx="10515600" cy="4351338"/>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1000"/>
              </a:spcBef>
              <a:spcAft>
                <a:spcPts val="0"/>
              </a:spcAft>
              <a:buClr>
                <a:schemeClr val="dk1"/>
              </a:buClr>
              <a:buSzPts val="2800"/>
              <a:buFont typeface="Arial"/>
              <a:buNone/>
            </a:pPr>
            <a:r>
              <a:rPr lang="en-US" sz="2200" dirty="0">
                <a:solidFill>
                  <a:srgbClr val="292929"/>
                </a:solidFill>
              </a:rPr>
              <a:t>The dataset collected by 2 methods from 2 different sources, which are:</a:t>
            </a:r>
            <a:endParaRPr sz="2200" dirty="0">
              <a:solidFill>
                <a:srgbClr val="292929"/>
              </a:solidFill>
            </a:endParaRPr>
          </a:p>
        </p:txBody>
      </p:sp>
      <p:sp>
        <p:nvSpPr>
          <p:cNvPr id="131" name="Google Shape;131;p7"/>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
        <p:nvSpPr>
          <p:cNvPr id="2" name="Google Shape;130;p7">
            <a:extLst>
              <a:ext uri="{FF2B5EF4-FFF2-40B4-BE49-F238E27FC236}">
                <a16:creationId xmlns:a16="http://schemas.microsoft.com/office/drawing/2014/main" id="{3F22D2D3-BB7C-37A2-BFCD-BF94792B6FA2}"/>
              </a:ext>
            </a:extLst>
          </p:cNvPr>
          <p:cNvSpPr txBox="1">
            <a:spLocks/>
          </p:cNvSpPr>
          <p:nvPr/>
        </p:nvSpPr>
        <p:spPr>
          <a:xfrm>
            <a:off x="1610753" y="2913460"/>
            <a:ext cx="4175518" cy="43513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algn="ctr">
              <a:lnSpc>
                <a:spcPct val="90000"/>
              </a:lnSpc>
              <a:spcBef>
                <a:spcPts val="1000"/>
              </a:spcBef>
              <a:buClr>
                <a:srgbClr val="292929"/>
              </a:buClr>
              <a:buSzPts val="2200"/>
            </a:pPr>
            <a:r>
              <a:rPr lang="en-US" sz="2200" b="1" dirty="0">
                <a:solidFill>
                  <a:srgbClr val="292929"/>
                </a:solidFill>
              </a:rPr>
              <a:t>Application program Interface (API)</a:t>
            </a:r>
          </a:p>
          <a:p>
            <a:pPr marL="88900" algn="ctr">
              <a:lnSpc>
                <a:spcPct val="90000"/>
              </a:lnSpc>
              <a:spcBef>
                <a:spcPts val="1000"/>
              </a:spcBef>
              <a:buClr>
                <a:srgbClr val="292929"/>
              </a:buClr>
              <a:buSzPts val="2200"/>
            </a:pPr>
            <a:r>
              <a:rPr lang="en-US" sz="2200" dirty="0">
                <a:solidFill>
                  <a:srgbClr val="292929"/>
                </a:solidFill>
              </a:rPr>
              <a:t>A SpaceX API that connect the program with the data of SpaceX Rocket Launching Records and Histories</a:t>
            </a:r>
          </a:p>
        </p:txBody>
      </p:sp>
      <p:sp>
        <p:nvSpPr>
          <p:cNvPr id="4" name="Google Shape;130;p7">
            <a:extLst>
              <a:ext uri="{FF2B5EF4-FFF2-40B4-BE49-F238E27FC236}">
                <a16:creationId xmlns:a16="http://schemas.microsoft.com/office/drawing/2014/main" id="{62F580E9-A926-A91E-A4C4-937B796E3AD4}"/>
              </a:ext>
            </a:extLst>
          </p:cNvPr>
          <p:cNvSpPr txBox="1">
            <a:spLocks/>
          </p:cNvSpPr>
          <p:nvPr/>
        </p:nvSpPr>
        <p:spPr>
          <a:xfrm>
            <a:off x="6627013" y="2913460"/>
            <a:ext cx="4175518" cy="4351338"/>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88900" lvl="0" algn="ctr">
              <a:lnSpc>
                <a:spcPct val="90000"/>
              </a:lnSpc>
              <a:buClr>
                <a:srgbClr val="292929"/>
              </a:buClr>
              <a:buSzPts val="2200"/>
            </a:pPr>
            <a:r>
              <a:rPr lang="en-US" sz="2200" b="1" dirty="0">
                <a:solidFill>
                  <a:srgbClr val="292929"/>
                </a:solidFill>
              </a:rPr>
              <a:t>Web based</a:t>
            </a:r>
          </a:p>
          <a:p>
            <a:pPr marL="88900" lvl="0" algn="ctr">
              <a:lnSpc>
                <a:spcPct val="90000"/>
              </a:lnSpc>
              <a:buClr>
                <a:srgbClr val="292929"/>
              </a:buClr>
              <a:buSzPts val="2200"/>
            </a:pPr>
            <a:r>
              <a:rPr lang="en-US" sz="2200" dirty="0">
                <a:solidFill>
                  <a:srgbClr val="292929"/>
                </a:solidFill>
              </a:rPr>
              <a:t>A </a:t>
            </a:r>
            <a:r>
              <a:rPr lang="en-US" sz="2200" dirty="0" err="1">
                <a:solidFill>
                  <a:srgbClr val="292929"/>
                </a:solidFill>
              </a:rPr>
              <a:t>wikipedia</a:t>
            </a:r>
            <a:r>
              <a:rPr lang="en-US" sz="2200" dirty="0">
                <a:solidFill>
                  <a:srgbClr val="292929"/>
                </a:solidFill>
              </a:rPr>
              <a:t> site of Falcon 9 and Falcon Heavy Launches records that includes many </a:t>
            </a:r>
            <a:r>
              <a:rPr lang="en-US" sz="2200" dirty="0" err="1">
                <a:solidFill>
                  <a:srgbClr val="292929"/>
                </a:solidFill>
              </a:rPr>
              <a:t>informations</a:t>
            </a:r>
            <a:r>
              <a:rPr lang="en-US" sz="2200" dirty="0">
                <a:solidFill>
                  <a:srgbClr val="292929"/>
                </a:solidFill>
              </a:rPr>
              <a:t> and categories about the launching records. The data will be scrapped from the webpage using a beautiful soup object</a:t>
            </a:r>
          </a:p>
        </p:txBody>
      </p:sp>
      <p:sp>
        <p:nvSpPr>
          <p:cNvPr id="5" name="Rectangle 4">
            <a:extLst>
              <a:ext uri="{FF2B5EF4-FFF2-40B4-BE49-F238E27FC236}">
                <a16:creationId xmlns:a16="http://schemas.microsoft.com/office/drawing/2014/main" id="{1DAD3DF7-6875-1453-2D1D-6B99C051A794}"/>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6" name="Rectangle 5">
            <a:extLst>
              <a:ext uri="{FF2B5EF4-FFF2-40B4-BE49-F238E27FC236}">
                <a16:creationId xmlns:a16="http://schemas.microsoft.com/office/drawing/2014/main" id="{DAB375F7-69AB-97B0-FBA0-D059E2E105A5}"/>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5"/>
        <p:cNvGrpSpPr/>
        <p:nvPr/>
      </p:nvGrpSpPr>
      <p:grpSpPr>
        <a:xfrm>
          <a:off x="0" y="0"/>
          <a:ext cx="0" cy="0"/>
          <a:chOff x="0" y="0"/>
          <a:chExt cx="0" cy="0"/>
        </a:xfrm>
      </p:grpSpPr>
      <p:sp>
        <p:nvSpPr>
          <p:cNvPr id="136" name="Google Shape;136;p8"/>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8</a:t>
            </a:fld>
            <a:endParaRPr/>
          </a:p>
        </p:txBody>
      </p:sp>
      <p:sp>
        <p:nvSpPr>
          <p:cNvPr id="137" name="Google Shape;137;p8"/>
          <p:cNvSpPr txBox="1"/>
          <p:nvPr/>
        </p:nvSpPr>
        <p:spPr>
          <a:xfrm>
            <a:off x="770011" y="538650"/>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8"/>
          <p:cNvPicPr preferRelativeResize="0"/>
          <p:nvPr/>
        </p:nvPicPr>
        <p:blipFill>
          <a:blip r:embed="rId4">
            <a:alphaModFix/>
          </a:blip>
          <a:stretch>
            <a:fillRect/>
          </a:stretch>
        </p:blipFill>
        <p:spPr>
          <a:xfrm>
            <a:off x="2335107" y="1377679"/>
            <a:ext cx="2628375" cy="5411074"/>
          </a:xfrm>
          <a:prstGeom prst="rect">
            <a:avLst/>
          </a:prstGeom>
          <a:noFill/>
          <a:ln>
            <a:noFill/>
          </a:ln>
        </p:spPr>
      </p:pic>
      <p:sp>
        <p:nvSpPr>
          <p:cNvPr id="139" name="Google Shape;139;p8"/>
          <p:cNvSpPr txBox="1">
            <a:spLocks noGrp="1"/>
          </p:cNvSpPr>
          <p:nvPr>
            <p:ph type="body" idx="1"/>
          </p:nvPr>
        </p:nvSpPr>
        <p:spPr>
          <a:xfrm>
            <a:off x="6229100" y="4776575"/>
            <a:ext cx="4904100" cy="4351200"/>
          </a:xfrm>
          <a:prstGeom prst="rect">
            <a:avLst/>
          </a:prstGeom>
          <a:noFill/>
          <a:ln>
            <a:noFill/>
          </a:ln>
        </p:spPr>
        <p:txBody>
          <a:bodyPr spcFirstLastPara="1" wrap="square" lIns="91425" tIns="45700" rIns="91425" bIns="45700" anchor="t" anchorCtr="0">
            <a:noAutofit/>
          </a:bodyPr>
          <a:lstStyle/>
          <a:p>
            <a:pPr marL="228600" marR="0" lvl="0" indent="-50800" algn="r" rtl="0">
              <a:lnSpc>
                <a:spcPct val="90000"/>
              </a:lnSpc>
              <a:spcBef>
                <a:spcPts val="1000"/>
              </a:spcBef>
              <a:spcAft>
                <a:spcPts val="0"/>
              </a:spcAft>
              <a:buClr>
                <a:schemeClr val="dk1"/>
              </a:buClr>
              <a:buSzPts val="2800"/>
              <a:buFont typeface="Arial"/>
              <a:buNone/>
            </a:pPr>
            <a:r>
              <a:rPr lang="en-US" sz="2200">
                <a:solidFill>
                  <a:srgbClr val="292929"/>
                </a:solidFill>
              </a:rPr>
              <a:t>The historical data was collected by extracting the records from the SpaceX’s Application Programming Interface that connected with the python programming languages</a:t>
            </a:r>
            <a:endParaRPr sz="220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4FFC856C-C4F0-43B5-FB9D-B15107FA1235}"/>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A68F5320-920E-9169-53A3-CF2BFD4EA8A8}"/>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3"/>
        <p:cNvGrpSpPr/>
        <p:nvPr/>
      </p:nvGrpSpPr>
      <p:grpSpPr>
        <a:xfrm>
          <a:off x="0" y="0"/>
          <a:ext cx="0" cy="0"/>
          <a:chOff x="0" y="0"/>
          <a:chExt cx="0" cy="0"/>
        </a:xfrm>
      </p:grpSpPr>
      <p:sp>
        <p:nvSpPr>
          <p:cNvPr id="144" name="Google Shape;144;p9"/>
          <p:cNvSpPr txBox="1">
            <a:spLocks noGrp="1"/>
          </p:cNvSpPr>
          <p:nvPr>
            <p:ph type="sldNum" idx="12"/>
          </p:nvPr>
        </p:nvSpPr>
        <p:spPr>
          <a:xfrm>
            <a:off x="8714772" y="6025573"/>
            <a:ext cx="2743200" cy="401638"/>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t>9</a:t>
            </a:fld>
            <a:endParaRPr/>
          </a:p>
        </p:txBody>
      </p:sp>
      <p:sp>
        <p:nvSpPr>
          <p:cNvPr id="145" name="Google Shape;145;p9"/>
          <p:cNvSpPr txBox="1"/>
          <p:nvPr/>
        </p:nvSpPr>
        <p:spPr>
          <a:xfrm>
            <a:off x="696859" y="483786"/>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05493"/>
              </a:buClr>
              <a:buSzPct val="100000"/>
              <a:buFont typeface="IBM Plex Mono SemiBold"/>
              <a:buNone/>
            </a:pPr>
            <a:endParaRPr sz="4000">
              <a:solidFill>
                <a:srgbClr val="1C7DDB"/>
              </a:solidFill>
              <a:latin typeface="Arial"/>
              <a:ea typeface="Arial"/>
              <a:cs typeface="Arial"/>
              <a:sym typeface="Arial"/>
            </a:endParaRPr>
          </a:p>
        </p:txBody>
      </p:sp>
      <p:sp>
        <p:nvSpPr>
          <p:cNvPr id="146" name="Google Shape;146;p9"/>
          <p:cNvSpPr txBox="1"/>
          <p:nvPr/>
        </p:nvSpPr>
        <p:spPr>
          <a:xfrm>
            <a:off x="721243" y="636186"/>
            <a:ext cx="10515600" cy="549049"/>
          </a:xfrm>
          <a:prstGeom prst="rect">
            <a:avLst/>
          </a:prstGeom>
          <a:noFill/>
          <a:ln>
            <a:noFill/>
          </a:ln>
        </p:spPr>
        <p:txBody>
          <a:bodyPr spcFirstLastPara="1" wrap="square" lIns="91425" tIns="45700" rIns="91425" bIns="45700" anchor="ctr" anchorCtr="0">
            <a:normAutofit fontScale="92500" lnSpcReduction="10000"/>
          </a:bodyPr>
          <a:lstStyle/>
          <a:p>
            <a:pPr marL="0" marR="0" lvl="0" indent="0" algn="l" rtl="0">
              <a:lnSpc>
                <a:spcPct val="90000"/>
              </a:lnSpc>
              <a:spcBef>
                <a:spcPts val="0"/>
              </a:spcBef>
              <a:spcAft>
                <a:spcPts val="0"/>
              </a:spcAft>
              <a:buClr>
                <a:srgbClr val="0B49CB"/>
              </a:buClr>
              <a:buSzPct val="100000"/>
              <a:buFont typeface="Arial"/>
              <a:buNone/>
            </a:pPr>
            <a:r>
              <a:rPr lang="en-US" sz="4000" dirty="0">
                <a:solidFill>
                  <a:srgbClr val="0B49CB"/>
                </a:solidFill>
                <a:latin typeface="Arial"/>
                <a:ea typeface="Arial"/>
                <a:cs typeface="Arial"/>
                <a:sym typeface="Arial"/>
              </a:rPr>
              <a:t>Data Collection - Scraping</a:t>
            </a:r>
            <a:endParaRPr sz="4000" dirty="0">
              <a:solidFill>
                <a:srgbClr val="0B49CB"/>
              </a:solidFill>
              <a:latin typeface="IBM Plex Mono SemiBold"/>
              <a:ea typeface="IBM Plex Mono SemiBold"/>
              <a:cs typeface="IBM Plex Mono SemiBold"/>
              <a:sym typeface="IBM Plex Mono SemiBold"/>
            </a:endParaRPr>
          </a:p>
        </p:txBody>
      </p:sp>
      <p:pic>
        <p:nvPicPr>
          <p:cNvPr id="147" name="Google Shape;147;p9"/>
          <p:cNvPicPr preferRelativeResize="0"/>
          <p:nvPr/>
        </p:nvPicPr>
        <p:blipFill>
          <a:blip r:embed="rId4">
            <a:alphaModFix/>
          </a:blip>
          <a:stretch>
            <a:fillRect/>
          </a:stretch>
        </p:blipFill>
        <p:spPr>
          <a:xfrm>
            <a:off x="7287967" y="1316250"/>
            <a:ext cx="2583800" cy="5441176"/>
          </a:xfrm>
          <a:prstGeom prst="rect">
            <a:avLst/>
          </a:prstGeom>
          <a:noFill/>
          <a:ln>
            <a:noFill/>
          </a:ln>
        </p:spPr>
      </p:pic>
      <p:sp>
        <p:nvSpPr>
          <p:cNvPr id="148" name="Google Shape;148;p9"/>
          <p:cNvSpPr txBox="1">
            <a:spLocks noGrp="1"/>
          </p:cNvSpPr>
          <p:nvPr>
            <p:ph type="body" idx="1"/>
          </p:nvPr>
        </p:nvSpPr>
        <p:spPr>
          <a:xfrm>
            <a:off x="971300" y="4776575"/>
            <a:ext cx="4904100" cy="4351200"/>
          </a:xfrm>
          <a:prstGeom prst="rect">
            <a:avLst/>
          </a:prstGeom>
          <a:noFill/>
          <a:ln>
            <a:noFill/>
          </a:ln>
        </p:spPr>
        <p:txBody>
          <a:bodyPr spcFirstLastPara="1" wrap="square" lIns="91425" tIns="45700" rIns="91425" bIns="45700" anchor="t" anchorCtr="0">
            <a:noAutofit/>
          </a:bodyPr>
          <a:lstStyle/>
          <a:p>
            <a:pPr marL="228600" marR="0" lvl="0" indent="-50800" algn="l" rtl="0">
              <a:lnSpc>
                <a:spcPct val="90000"/>
              </a:lnSpc>
              <a:spcBef>
                <a:spcPts val="1000"/>
              </a:spcBef>
              <a:spcAft>
                <a:spcPts val="0"/>
              </a:spcAft>
              <a:buClr>
                <a:schemeClr val="dk1"/>
              </a:buClr>
              <a:buSzPts val="2800"/>
              <a:buFont typeface="Arial"/>
              <a:buNone/>
            </a:pPr>
            <a:r>
              <a:rPr lang="en-US" sz="2200">
                <a:solidFill>
                  <a:srgbClr val="292929"/>
                </a:solidFill>
              </a:rPr>
              <a:t>The historical data was collected by scrapping the wikipedia’s site tables that relates to the Falcon 9 and Heavy Falcon Launches Records</a:t>
            </a:r>
            <a:endParaRPr sz="2200">
              <a:solidFill>
                <a:schemeClr val="dk1"/>
              </a:solidFill>
              <a:latin typeface="Calibri"/>
              <a:ea typeface="Calibri"/>
              <a:cs typeface="Calibri"/>
              <a:sym typeface="Calibri"/>
            </a:endParaRPr>
          </a:p>
        </p:txBody>
      </p:sp>
      <p:sp>
        <p:nvSpPr>
          <p:cNvPr id="2" name="Rectangle 1">
            <a:extLst>
              <a:ext uri="{FF2B5EF4-FFF2-40B4-BE49-F238E27FC236}">
                <a16:creationId xmlns:a16="http://schemas.microsoft.com/office/drawing/2014/main" id="{0F731D3E-8072-C82E-ED7D-1A27E4C03F30}"/>
              </a:ext>
            </a:extLst>
          </p:cNvPr>
          <p:cNvSpPr/>
          <p:nvPr/>
        </p:nvSpPr>
        <p:spPr>
          <a:xfrm>
            <a:off x="11849249" y="0"/>
            <a:ext cx="330559"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
        <p:nvSpPr>
          <p:cNvPr id="3" name="Rectangle 2">
            <a:extLst>
              <a:ext uri="{FF2B5EF4-FFF2-40B4-BE49-F238E27FC236}">
                <a16:creationId xmlns:a16="http://schemas.microsoft.com/office/drawing/2014/main" id="{4844D739-4FBB-CC2F-32BA-25AF66E340B6}"/>
              </a:ext>
            </a:extLst>
          </p:cNvPr>
          <p:cNvSpPr/>
          <p:nvPr/>
        </p:nvSpPr>
        <p:spPr>
          <a:xfrm>
            <a:off x="11471418" y="0"/>
            <a:ext cx="192024" cy="6858000"/>
          </a:xfrm>
          <a:prstGeom prst="rect">
            <a:avLst/>
          </a:prstGeom>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D"/>
          </a:p>
        </p:txBody>
      </p:sp>
    </p:spTree>
  </p:cSld>
  <p:clrMapOvr>
    <a:masterClrMapping/>
  </p:clrMapOvr>
</p:sld>
</file>

<file path=ppt/theme/theme1.xml><?xml version="1.0" encoding="utf-8"?>
<a:theme xmlns:a="http://schemas.openxmlformats.org/drawingml/2006/main"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TotalTime>
  <Words>2013</Words>
  <Application>Microsoft Office PowerPoint</Application>
  <PresentationFormat>Widescreen</PresentationFormat>
  <Paragraphs>189</Paragraphs>
  <Slides>41</Slides>
  <Notes>41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Calibri</vt:lpstr>
      <vt:lpstr>Arial</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YAN Luo</dc:creator>
  <cp:lastModifiedBy>Alexander Rafael</cp:lastModifiedBy>
  <cp:revision>2</cp:revision>
  <dcterms:created xsi:type="dcterms:W3CDTF">2021-04-29T18:58:34Z</dcterms:created>
  <dcterms:modified xsi:type="dcterms:W3CDTF">2025-09-22T05:22:55Z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